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76" r:id="rId2"/>
    <p:sldId id="277" r:id="rId3"/>
    <p:sldId id="257" r:id="rId4"/>
    <p:sldId id="278" r:id="rId5"/>
    <p:sldId id="258" r:id="rId6"/>
    <p:sldId id="259" r:id="rId7"/>
    <p:sldId id="260" r:id="rId8"/>
    <p:sldId id="261" r:id="rId9"/>
    <p:sldId id="279" r:id="rId10"/>
    <p:sldId id="262" r:id="rId11"/>
    <p:sldId id="263" r:id="rId12"/>
    <p:sldId id="281" r:id="rId13"/>
    <p:sldId id="28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942" autoAdjust="0"/>
  </p:normalViewPr>
  <p:slideViewPr>
    <p:cSldViewPr snapToGrid="0">
      <p:cViewPr varScale="1">
        <p:scale>
          <a:sx n="61" d="100"/>
          <a:sy n="61" d="100"/>
        </p:scale>
        <p:origin x="10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6070E-C3EF-4CAE-9787-71EAFBD2C3AD}" type="datetimeFigureOut">
              <a:rPr lang="nl-NL" smtClean="0"/>
              <a:t>15-12-2017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A7FD7-46FA-4ADF-9357-EEF97A98559D}" type="slidenum">
              <a:rPr lang="nl-NL" smtClean="0"/>
              <a:t>‹nr.›</a:t>
            </a:fld>
            <a:endParaRPr lang="nl-NL"/>
          </a:p>
        </p:txBody>
      </p:sp>
    </p:spTree>
    <p:extLst>
      <p:ext uri="{BB962C8B-B14F-4D97-AF65-F5344CB8AC3E}">
        <p14:creationId xmlns:p14="http://schemas.microsoft.com/office/powerpoint/2010/main" val="3074841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22E96A51-DC28-4DD7-A7B4-A846EC32E17D}" type="slidenum">
              <a:rPr lang="nl-NL" altLang="nl-NL" smtClean="0"/>
              <a:pPr fontAlgn="base">
                <a:spcBef>
                  <a:spcPct val="0"/>
                </a:spcBef>
                <a:spcAft>
                  <a:spcPct val="0"/>
                </a:spcAft>
              </a:pPr>
              <a:t>3</a:t>
            </a:fld>
            <a:endParaRPr lang="nl-NL" altLang="nl-NL"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nl-NL" smtClean="0">
                <a:latin typeface="Arial" panose="020B0604020202020204" pitchFamily="34" charset="0"/>
              </a:rPr>
              <a:t>1: </a:t>
            </a:r>
            <a:r>
              <a:rPr lang="nl-NL" altLang="nl-NL" smtClean="0">
                <a:latin typeface="Arial" panose="020B0604020202020204" pitchFamily="34" charset="0"/>
                <a:cs typeface="Times New Roman" panose="02020603050405020304" pitchFamily="18" charset="0"/>
              </a:rPr>
              <a:t>Neemt wel de eetlust weg en de gewenning aan een volle maag.</a:t>
            </a:r>
            <a:endParaRPr lang="en-US" altLang="nl-NL" smtClean="0">
              <a:latin typeface="Arial" panose="020B0604020202020204" pitchFamily="34" charset="0"/>
              <a:cs typeface="Times New Roman" panose="02020603050405020304" pitchFamily="18" charset="0"/>
            </a:endParaRPr>
          </a:p>
          <a:p>
            <a:pPr eaLnBrk="1" hangingPunct="1"/>
            <a:r>
              <a:rPr lang="en-US" altLang="nl-NL" smtClean="0">
                <a:latin typeface="Arial" panose="020B0604020202020204" pitchFamily="34" charset="0"/>
                <a:cs typeface="Times New Roman" panose="02020603050405020304" pitchFamily="18" charset="0"/>
              </a:rPr>
              <a:t>2: </a:t>
            </a:r>
            <a:r>
              <a:rPr lang="nl-NL" altLang="nl-NL" smtClean="0">
                <a:latin typeface="Arial" panose="020B0604020202020204" pitchFamily="34" charset="0"/>
                <a:cs typeface="Times New Roman" panose="02020603050405020304" pitchFamily="18" charset="0"/>
              </a:rPr>
              <a:t>Max. 500 cc per portie. Dit is beter bij diabeten (instellen suiker)</a:t>
            </a:r>
            <a:endParaRPr lang="en-US" altLang="nl-NL" smtClean="0">
              <a:latin typeface="Arial" panose="020B0604020202020204" pitchFamily="34" charset="0"/>
              <a:cs typeface="Times New Roman" panose="02020603050405020304" pitchFamily="18" charset="0"/>
            </a:endParaRPr>
          </a:p>
          <a:p>
            <a:pPr eaLnBrk="1" hangingPunct="1"/>
            <a:r>
              <a:rPr lang="en-US" altLang="nl-NL" smtClean="0">
                <a:latin typeface="Arial" panose="020B0604020202020204" pitchFamily="34" charset="0"/>
                <a:cs typeface="Times New Roman" panose="02020603050405020304" pitchFamily="18" charset="0"/>
              </a:rPr>
              <a:t>3: </a:t>
            </a:r>
            <a:r>
              <a:rPr lang="nl-NL" altLang="nl-NL" smtClean="0">
                <a:latin typeface="Arial" panose="020B0604020202020204" pitchFamily="34" charset="0"/>
                <a:cs typeface="Times New Roman" panose="02020603050405020304" pitchFamily="18" charset="0"/>
              </a:rPr>
              <a:t>’s nachts wordt de zorgvrager</a:t>
            </a:r>
            <a:r>
              <a:rPr lang="en-US" altLang="nl-NL" smtClean="0">
                <a:latin typeface="Arial" panose="020B0604020202020204" pitchFamily="34" charset="0"/>
                <a:cs typeface="Times New Roman" panose="02020603050405020304" pitchFamily="18" charset="0"/>
              </a:rPr>
              <a:t> bijvoorbeeld </a:t>
            </a:r>
            <a:r>
              <a:rPr lang="nl-NL" altLang="nl-NL" smtClean="0">
                <a:latin typeface="Arial" panose="020B0604020202020204" pitchFamily="34" charset="0"/>
                <a:cs typeface="Times New Roman" panose="02020603050405020304" pitchFamily="18" charset="0"/>
              </a:rPr>
              <a:t> tussen 18.00 uur en 6.00 uur bijgevoed.</a:t>
            </a:r>
            <a:r>
              <a:rPr lang="nl-NL" altLang="nl-NL" smtClean="0">
                <a:latin typeface="Arial" panose="020B0604020202020204" pitchFamily="34" charset="0"/>
              </a:rPr>
              <a:t> </a:t>
            </a:r>
            <a:endParaRPr lang="en-US" altLang="nl-NL" smtClean="0">
              <a:latin typeface="Arial" panose="020B0604020202020204" pitchFamily="34" charset="0"/>
            </a:endParaRPr>
          </a:p>
          <a:p>
            <a:pPr eaLnBrk="1" hangingPunct="1"/>
            <a:endParaRPr lang="en-US" altLang="nl-NL" smtClean="0">
              <a:latin typeface="Arial" panose="020B0604020202020204" pitchFamily="34" charset="0"/>
              <a:cs typeface="Times New Roman" panose="02020603050405020304" pitchFamily="18" charset="0"/>
            </a:endParaRPr>
          </a:p>
          <a:p>
            <a:pPr eaLnBrk="1" hangingPunct="1"/>
            <a:endParaRPr lang="nl-NL" altLang="nl-NL" smtClean="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98137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jdelijke aanduiding voor dia-afbeelding 1"/>
          <p:cNvSpPr>
            <a:spLocks noGrp="1" noRot="1" noChangeAspect="1" noTextEdit="1"/>
          </p:cNvSpPr>
          <p:nvPr>
            <p:ph type="sldImg"/>
          </p:nvPr>
        </p:nvSpPr>
        <p:spPr>
          <a:ln/>
        </p:spPr>
      </p:sp>
      <p:sp>
        <p:nvSpPr>
          <p:cNvPr id="38915" name="Tijdelijke aanduiding voor notities 2"/>
          <p:cNvSpPr>
            <a:spLocks noGrp="1"/>
          </p:cNvSpPr>
          <p:nvPr>
            <p:ph type="body" idx="1"/>
          </p:nvPr>
        </p:nvSpPr>
        <p:spPr>
          <a:noFill/>
        </p:spPr>
        <p:txBody>
          <a:bodyPr/>
          <a:lstStyle/>
          <a:p>
            <a:pPr eaLnBrk="1" hangingPunct="1"/>
            <a:r>
              <a:rPr lang="nl-NL" altLang="nl-NL" smtClean="0">
                <a:latin typeface="Arial" panose="020B0604020202020204" pitchFamily="34" charset="0"/>
              </a:rPr>
              <a:t>Vervaldatum= zelf samengestelde sondevoeding is in de koelkast 24 uur houdbaar.</a:t>
            </a:r>
          </a:p>
          <a:p>
            <a:pPr eaLnBrk="1" hangingPunct="1"/>
            <a:r>
              <a:rPr lang="nl-NL" altLang="nl-NL" smtClean="0">
                <a:latin typeface="Arial" panose="020B0604020202020204" pitchFamily="34" charset="0"/>
              </a:rPr>
              <a:t>Vloeistof eruitziet = geen klontjes of velletjes in zitten.</a:t>
            </a:r>
          </a:p>
        </p:txBody>
      </p:sp>
      <p:sp>
        <p:nvSpPr>
          <p:cNvPr id="38916"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FB95FDEE-352C-4655-9F16-6CEB0018ABC5}" type="slidenum">
              <a:rPr lang="nl-NL" altLang="nl-NL" smtClean="0"/>
              <a:pPr fontAlgn="base">
                <a:spcBef>
                  <a:spcPct val="0"/>
                </a:spcBef>
                <a:spcAft>
                  <a:spcPct val="0"/>
                </a:spcAft>
              </a:pPr>
              <a:t>5</a:t>
            </a:fld>
            <a:endParaRPr lang="nl-NL" altLang="nl-NL" smtClean="0"/>
          </a:p>
        </p:txBody>
      </p:sp>
    </p:spTree>
    <p:extLst>
      <p:ext uri="{BB962C8B-B14F-4D97-AF65-F5344CB8AC3E}">
        <p14:creationId xmlns:p14="http://schemas.microsoft.com/office/powerpoint/2010/main" val="171021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0B1ED820-DB7C-4EE2-B99B-2B0434E8BA8A}" type="slidenum">
              <a:rPr lang="nl-NL" altLang="nl-NL" smtClean="0"/>
              <a:pPr fontAlgn="base">
                <a:spcBef>
                  <a:spcPct val="0"/>
                </a:spcBef>
                <a:spcAft>
                  <a:spcPct val="0"/>
                </a:spcAft>
              </a:pPr>
              <a:t>6</a:t>
            </a:fld>
            <a:endParaRPr lang="nl-NL" altLang="nl-NL" smtClean="0"/>
          </a:p>
        </p:txBody>
      </p:sp>
      <p:sp>
        <p:nvSpPr>
          <p:cNvPr id="40963" name="Rectangle 1026"/>
          <p:cNvSpPr>
            <a:spLocks noGrp="1" noRot="1" noChangeAspect="1" noChangeArrowheads="1" noTextEdit="1"/>
          </p:cNvSpPr>
          <p:nvPr>
            <p:ph type="sldImg"/>
          </p:nvPr>
        </p:nvSpPr>
        <p:spPr>
          <a:ln/>
        </p:spPr>
      </p:sp>
      <p:sp>
        <p:nvSpPr>
          <p:cNvPr id="40964" name="Rectangle 1027"/>
          <p:cNvSpPr>
            <a:spLocks noGrp="1" noChangeArrowheads="1"/>
          </p:cNvSpPr>
          <p:nvPr>
            <p:ph type="body" idx="1"/>
          </p:nvPr>
        </p:nvSpPr>
        <p:spPr>
          <a:noFill/>
        </p:spPr>
        <p:txBody>
          <a:bodyPr/>
          <a:lstStyle/>
          <a:p>
            <a:pPr eaLnBrk="1" hangingPunct="1"/>
            <a:r>
              <a:rPr lang="en-US" altLang="nl-NL" smtClean="0">
                <a:latin typeface="Arial" panose="020B0604020202020204" pitchFamily="34" charset="0"/>
              </a:rPr>
              <a:t>POMP: meestal bij </a:t>
            </a:r>
            <a:r>
              <a:rPr lang="en-US" altLang="nl-NL" b="1" smtClean="0">
                <a:latin typeface="Arial" panose="020B0604020202020204" pitchFamily="34" charset="0"/>
              </a:rPr>
              <a:t>intermitterend</a:t>
            </a:r>
            <a:r>
              <a:rPr lang="en-US" altLang="nl-NL" smtClean="0">
                <a:latin typeface="Arial" panose="020B0604020202020204" pitchFamily="34" charset="0"/>
              </a:rPr>
              <a:t> en </a:t>
            </a:r>
            <a:r>
              <a:rPr lang="en-US" altLang="nl-NL" b="1" smtClean="0">
                <a:latin typeface="Arial" panose="020B0604020202020204" pitchFamily="34" charset="0"/>
              </a:rPr>
              <a:t>continue</a:t>
            </a:r>
          </a:p>
          <a:p>
            <a:pPr eaLnBrk="1" hangingPunct="1"/>
            <a:r>
              <a:rPr lang="en-US" altLang="nl-NL" smtClean="0">
                <a:latin typeface="Arial" panose="020B0604020202020204" pitchFamily="34" charset="0"/>
              </a:rPr>
              <a:t>SPUIT: meestal bij </a:t>
            </a:r>
            <a:r>
              <a:rPr lang="en-US" altLang="nl-NL" b="1" smtClean="0">
                <a:latin typeface="Arial" panose="020B0604020202020204" pitchFamily="34" charset="0"/>
              </a:rPr>
              <a:t>per portie</a:t>
            </a:r>
            <a:r>
              <a:rPr lang="en-US" altLang="nl-NL" smtClean="0">
                <a:latin typeface="Arial" panose="020B0604020202020204" pitchFamily="34" charset="0"/>
              </a:rPr>
              <a:t> (trechter wordt nauwlijks gebruikt)</a:t>
            </a:r>
          </a:p>
          <a:p>
            <a:pPr eaLnBrk="1" hangingPunct="1"/>
            <a:endParaRPr lang="en-US" altLang="nl-NL" smtClean="0">
              <a:latin typeface="Arial" panose="020B0604020202020204" pitchFamily="34" charset="0"/>
            </a:endParaRPr>
          </a:p>
          <a:p>
            <a:r>
              <a:rPr lang="nl-NL" altLang="nl-NL" smtClean="0">
                <a:latin typeface="Arial" panose="020B0604020202020204" pitchFamily="34" charset="0"/>
              </a:rPr>
              <a:t>Sondevoeding kun je op twee manieren toedienen:</a:t>
            </a:r>
          </a:p>
          <a:p>
            <a:r>
              <a:rPr lang="nl-NL" altLang="nl-NL" smtClean="0">
                <a:latin typeface="Arial" panose="020B0604020202020204" pitchFamily="34" charset="0"/>
              </a:rPr>
              <a:t>in porties verdeeld over de dag, met een spuit, trechter of maatglas;</a:t>
            </a:r>
          </a:p>
          <a:p>
            <a:r>
              <a:rPr lang="nl-NL" altLang="nl-NL" smtClean="0">
                <a:latin typeface="Arial" panose="020B0604020202020204" pitchFamily="34" charset="0"/>
              </a:rPr>
              <a:t>druppelsgewijs, met een voedingspomp of infuusfles.</a:t>
            </a:r>
          </a:p>
          <a:p>
            <a:r>
              <a:rPr lang="nl-NL" altLang="nl-NL" smtClean="0">
                <a:latin typeface="Arial" panose="020B0604020202020204" pitchFamily="34" charset="0"/>
              </a:rPr>
              <a:t>De werkwijze is bij beide systemen in principe gelijk. Bij gebruik van een voedingspomp kun je nauwkeurig en geleidelijk een bepaalde hoeveelheid in de maag laten lopen. De arts bepaalt de toedieningswijze en de inloopsnelheid. Met een infuusfles kun je overigens ook met tussenpozen afgepaste hoeveelheden toedienen. Na toediening van de voeding klem je de sonde af met een kocher.</a:t>
            </a:r>
          </a:p>
          <a:p>
            <a:r>
              <a:rPr lang="nl-NL" altLang="nl-NL" smtClean="0">
                <a:latin typeface="Arial" panose="020B0604020202020204" pitchFamily="34" charset="0"/>
              </a:rPr>
              <a:t>Een voedingspomp kun je instellen op een interval; de pomp regelt dan zelf de tussenpozen. De moderne voedingspompen kun je instellen op het aantal milliliter dat per uur gegeven moet worden. Men spreekt dan van een volumegestuurde pomp.</a:t>
            </a:r>
          </a:p>
          <a:p>
            <a:r>
              <a:rPr lang="nl-NL" altLang="nl-NL" smtClean="0">
                <a:latin typeface="Arial" panose="020B0604020202020204" pitchFamily="34" charset="0"/>
              </a:rPr>
              <a:t>Je telt niet meer de druppels, maar je gaat alleen na of er druppels vallen. Het voordeel hiervan is dat je geen rekening hoeft te houden met de dikte van de vloeistof. De pomp wordt elektrisch aangestuurd en de inloopsnelheid wordt niet beïnvloed door het hoger of lager hangen van de voedingsfles.</a:t>
            </a:r>
          </a:p>
          <a:p>
            <a:pPr eaLnBrk="1" hangingPunct="1"/>
            <a:endParaRPr lang="en-US" altLang="nl-NL" smtClean="0">
              <a:latin typeface="Arial" panose="020B0604020202020204" pitchFamily="34" charset="0"/>
            </a:endParaRPr>
          </a:p>
          <a:p>
            <a:pPr eaLnBrk="1" hangingPunct="1"/>
            <a:r>
              <a:rPr lang="en-US" altLang="nl-NL" smtClean="0">
                <a:latin typeface="Arial" panose="020B0604020202020204" pitchFamily="34" charset="0"/>
              </a:rPr>
              <a:t>Beide technieken (met een pomp of spuit) kunnen worden toegepast bij een </a:t>
            </a:r>
            <a:r>
              <a:rPr lang="en-US" altLang="nl-NL" b="1" smtClean="0">
                <a:latin typeface="Arial" panose="020B0604020202020204" pitchFamily="34" charset="0"/>
              </a:rPr>
              <a:t>maagsonde</a:t>
            </a:r>
            <a:r>
              <a:rPr lang="en-US" altLang="nl-NL" smtClean="0">
                <a:latin typeface="Arial" panose="020B0604020202020204" pitchFamily="34" charset="0"/>
              </a:rPr>
              <a:t> of </a:t>
            </a:r>
            <a:r>
              <a:rPr lang="en-US" altLang="nl-NL" b="1" smtClean="0">
                <a:latin typeface="Arial" panose="020B0604020202020204" pitchFamily="34" charset="0"/>
              </a:rPr>
              <a:t>PEG-sonde</a:t>
            </a:r>
            <a:r>
              <a:rPr lang="en-US" altLang="nl-NL" smtClean="0">
                <a:latin typeface="Arial" panose="020B0604020202020204" pitchFamily="34" charset="0"/>
              </a:rPr>
              <a:t> </a:t>
            </a:r>
            <a:r>
              <a:rPr lang="nl-NL" altLang="nl-NL" smtClean="0">
                <a:latin typeface="Arial" panose="020B0604020202020204" pitchFamily="34" charset="0"/>
              </a:rPr>
              <a:t>(percutane endoscopische gastroscopische sonde)</a:t>
            </a:r>
            <a:endParaRPr lang="en-US" altLang="nl-NL" smtClean="0">
              <a:latin typeface="Arial" panose="020B0604020202020204" pitchFamily="34" charset="0"/>
            </a:endParaRPr>
          </a:p>
          <a:p>
            <a:pPr eaLnBrk="1" hangingPunct="1"/>
            <a:r>
              <a:rPr lang="en-US" altLang="nl-NL" smtClean="0">
                <a:latin typeface="Arial" panose="020B0604020202020204" pitchFamily="34" charset="0"/>
              </a:rPr>
              <a:t>De maagsonde loopt vanuit de maag via de neus (en uitzonderlijke gevallen via de mond) naar buiten.</a:t>
            </a:r>
          </a:p>
          <a:p>
            <a:pPr eaLnBrk="1" hangingPunct="1"/>
            <a:r>
              <a:rPr lang="en-US" altLang="nl-NL" smtClean="0">
                <a:latin typeface="Arial" panose="020B0604020202020204" pitchFamily="34" charset="0"/>
              </a:rPr>
              <a:t>De PEGsonde loopt rechtstreeks vanuit de maag naar buiten. (zie afbeelding volgende dia)</a:t>
            </a:r>
            <a:endParaRPr lang="nl-NL" altLang="nl-NL" smtClean="0">
              <a:latin typeface="Arial" panose="020B0604020202020204" pitchFamily="34" charset="0"/>
            </a:endParaRPr>
          </a:p>
          <a:p>
            <a:pPr eaLnBrk="1" hangingPunct="1"/>
            <a:endParaRPr lang="nl-NL" altLang="nl-NL" smtClean="0">
              <a:latin typeface="Arial" panose="020B0604020202020204" pitchFamily="34" charset="0"/>
            </a:endParaRPr>
          </a:p>
        </p:txBody>
      </p:sp>
    </p:spTree>
    <p:extLst>
      <p:ext uri="{BB962C8B-B14F-4D97-AF65-F5344CB8AC3E}">
        <p14:creationId xmlns:p14="http://schemas.microsoft.com/office/powerpoint/2010/main" val="2206935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p:cNvSpPr>
            <a:spLocks noGrp="1" noRot="1" noChangeAspect="1" noTextEdit="1"/>
          </p:cNvSpPr>
          <p:nvPr>
            <p:ph type="sldImg"/>
          </p:nvPr>
        </p:nvSpPr>
        <p:spPr>
          <a:ln/>
        </p:spPr>
      </p:sp>
      <p:sp>
        <p:nvSpPr>
          <p:cNvPr id="43011" name="Tijdelijke aanduiding voor notities 2"/>
          <p:cNvSpPr>
            <a:spLocks noGrp="1"/>
          </p:cNvSpPr>
          <p:nvPr>
            <p:ph type="body" idx="1"/>
          </p:nvPr>
        </p:nvSpPr>
        <p:spPr>
          <a:noFill/>
        </p:spPr>
        <p:txBody>
          <a:bodyPr/>
          <a:lstStyle/>
          <a:p>
            <a:endParaRPr lang="nl-NL" altLang="nl-NL" smtClean="0">
              <a:latin typeface="Arial" panose="020B0604020202020204" pitchFamily="34" charset="0"/>
            </a:endParaRPr>
          </a:p>
        </p:txBody>
      </p:sp>
      <p:sp>
        <p:nvSpPr>
          <p:cNvPr id="43012" name="Tijdelijke aanduiding voor dianummer 3"/>
          <p:cNvSpPr>
            <a:spLocks noGrp="1"/>
          </p:cNvSpPr>
          <p:nvPr>
            <p:ph type="sldNum" sz="quarter" idx="5"/>
          </p:nvPr>
        </p:nvSpPr>
        <p:spPr>
          <a:noFill/>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7848C6A4-48E0-4CD1-9C66-D67A6BF9241D}" type="slidenum">
              <a:rPr lang="nl-NL" altLang="nl-NL" smtClean="0">
                <a:latin typeface="Arial" panose="020B0604020202020204" pitchFamily="34" charset="0"/>
              </a:rPr>
              <a:pPr fontAlgn="base">
                <a:spcBef>
                  <a:spcPct val="0"/>
                </a:spcBef>
                <a:spcAft>
                  <a:spcPct val="0"/>
                </a:spcAft>
              </a:pPr>
              <a:t>7</a:t>
            </a:fld>
            <a:endParaRPr lang="nl-NL" altLang="nl-NL" smtClean="0">
              <a:latin typeface="Arial" panose="020B0604020202020204" pitchFamily="34" charset="0"/>
            </a:endParaRPr>
          </a:p>
        </p:txBody>
      </p:sp>
    </p:spTree>
    <p:extLst>
      <p:ext uri="{BB962C8B-B14F-4D97-AF65-F5344CB8AC3E}">
        <p14:creationId xmlns:p14="http://schemas.microsoft.com/office/powerpoint/2010/main" val="360106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jdelijke aanduiding voor dia-afbeelding 1"/>
          <p:cNvSpPr>
            <a:spLocks noGrp="1" noRot="1" noChangeAspect="1" noTextEdit="1"/>
          </p:cNvSpPr>
          <p:nvPr>
            <p:ph type="sldImg"/>
          </p:nvPr>
        </p:nvSpPr>
        <p:spPr>
          <a:ln/>
        </p:spPr>
      </p:sp>
      <p:sp>
        <p:nvSpPr>
          <p:cNvPr id="45059" name="Tijdelijke aanduiding voor notities 2"/>
          <p:cNvSpPr>
            <a:spLocks noGrp="1"/>
          </p:cNvSpPr>
          <p:nvPr>
            <p:ph type="body" idx="1"/>
          </p:nvPr>
        </p:nvSpPr>
        <p:spPr>
          <a:noFill/>
        </p:spPr>
        <p:txBody>
          <a:bodyPr/>
          <a:lstStyle/>
          <a:p>
            <a:pPr eaLnBrk="1" hangingPunct="1"/>
            <a:r>
              <a:rPr lang="nl-NL" altLang="nl-NL" dirty="0" smtClean="0">
                <a:latin typeface="Arial" panose="020B0604020202020204" pitchFamily="34" charset="0"/>
              </a:rPr>
              <a:t>Stop bij hoestprikkel</a:t>
            </a:r>
          </a:p>
          <a:p>
            <a:pPr eaLnBrk="1" hangingPunct="1"/>
            <a:r>
              <a:rPr lang="nl-NL" altLang="nl-NL" dirty="0" smtClean="0">
                <a:latin typeface="Arial" panose="020B0604020202020204" pitchFamily="34" charset="0"/>
              </a:rPr>
              <a:t>Geen lucht in laten lopen</a:t>
            </a:r>
          </a:p>
          <a:p>
            <a:pPr eaLnBrk="1" hangingPunct="1"/>
            <a:r>
              <a:rPr lang="nl-NL" altLang="nl-NL" dirty="0" smtClean="0">
                <a:latin typeface="Arial" panose="020B0604020202020204" pitchFamily="34" charset="0"/>
              </a:rPr>
              <a:t>Voor en na voeding sonde doorspoelen</a:t>
            </a:r>
          </a:p>
          <a:p>
            <a:pPr eaLnBrk="1" hangingPunct="1"/>
            <a:r>
              <a:rPr lang="nl-NL" altLang="nl-NL" dirty="0" smtClean="0">
                <a:latin typeface="Arial" panose="020B0604020202020204" pitchFamily="34" charset="0"/>
              </a:rPr>
              <a:t>Zorg voor gelijkmatige voedselinloop</a:t>
            </a:r>
          </a:p>
          <a:p>
            <a:pPr eaLnBrk="1" hangingPunct="1"/>
            <a:r>
              <a:rPr lang="nl-NL" altLang="nl-NL" dirty="0" smtClean="0">
                <a:latin typeface="Arial" panose="020B0604020202020204" pitchFamily="34" charset="0"/>
              </a:rPr>
              <a:t>Sluit sonde af na toediening.</a:t>
            </a:r>
            <a:br>
              <a:rPr lang="nl-NL" altLang="nl-NL" dirty="0" smtClean="0">
                <a:latin typeface="Arial" panose="020B0604020202020204" pitchFamily="34" charset="0"/>
              </a:rPr>
            </a:br>
            <a:endParaRPr lang="nl-NL" altLang="nl-NL" dirty="0" smtClean="0">
              <a:latin typeface="Arial" panose="020B0604020202020204" pitchFamily="34" charset="0"/>
            </a:endParaRPr>
          </a:p>
          <a:p>
            <a:pPr eaLnBrk="1" hangingPunct="1"/>
            <a:r>
              <a:rPr lang="nl-NL" altLang="nl-NL" dirty="0" smtClean="0">
                <a:latin typeface="Arial" panose="020B0604020202020204" pitchFamily="34" charset="0"/>
              </a:rPr>
              <a:t>Luchttoevoer belemmert voedselopname, opgeblazen gevoel. Trechter spuit op tijd vullen. Sonde afsluiten met kocher.</a:t>
            </a:r>
          </a:p>
          <a:p>
            <a:pPr eaLnBrk="1" hangingPunct="1"/>
            <a:r>
              <a:rPr lang="nl-NL" altLang="nl-NL" dirty="0" smtClean="0">
                <a:latin typeface="Arial" panose="020B0604020202020204" pitchFamily="34" charset="0"/>
              </a:rPr>
              <a:t>Evt. spoelen met koolzuurhoudend mineraalwater om verstopping en bacterievorming tegengaan.</a:t>
            </a:r>
          </a:p>
          <a:p>
            <a:pPr eaLnBrk="1" hangingPunct="1"/>
            <a:r>
              <a:rPr lang="nl-NL" altLang="nl-NL" dirty="0" smtClean="0">
                <a:latin typeface="Arial" panose="020B0604020202020204" pitchFamily="34" charset="0"/>
              </a:rPr>
              <a:t>Gelijkmatige voedselinloop = niet te snel inlopen, trechtermethode, trechter lager houden, geen kracht zetten bij spuitmethode, maak draaiende beweging met de zuiger. Spreek een stopteken af met zorgvrager.</a:t>
            </a:r>
          </a:p>
          <a:p>
            <a:pPr eaLnBrk="1" hangingPunct="1"/>
            <a:r>
              <a:rPr lang="nl-NL" altLang="nl-NL" dirty="0" smtClean="0">
                <a:latin typeface="Arial" panose="020B0604020202020204" pitchFamily="34" charset="0"/>
              </a:rPr>
              <a:t>Verwarm=  temp niet hoger dan 40 graden (eiwitten in voeding gaan vlokken vormen), te warme voeding -&gt; schade aan slokdarm, te koude voeding, maagkrampen.</a:t>
            </a:r>
          </a:p>
        </p:txBody>
      </p:sp>
      <p:sp>
        <p:nvSpPr>
          <p:cNvPr id="45060"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062A0275-BD6E-465C-A25A-121D8FC27A2E}" type="slidenum">
              <a:rPr lang="nl-NL" altLang="nl-NL" smtClean="0"/>
              <a:pPr fontAlgn="base">
                <a:spcBef>
                  <a:spcPct val="0"/>
                </a:spcBef>
                <a:spcAft>
                  <a:spcPct val="0"/>
                </a:spcAft>
              </a:pPr>
              <a:t>8</a:t>
            </a:fld>
            <a:endParaRPr lang="nl-NL" altLang="nl-NL" smtClean="0"/>
          </a:p>
        </p:txBody>
      </p:sp>
    </p:spTree>
    <p:extLst>
      <p:ext uri="{BB962C8B-B14F-4D97-AF65-F5344CB8AC3E}">
        <p14:creationId xmlns:p14="http://schemas.microsoft.com/office/powerpoint/2010/main" val="269192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jdelijke aanduiding voor dia-afbeelding 1"/>
          <p:cNvSpPr>
            <a:spLocks noGrp="1" noRot="1" noChangeAspect="1" noTextEdit="1"/>
          </p:cNvSpPr>
          <p:nvPr>
            <p:ph type="sldImg"/>
          </p:nvPr>
        </p:nvSpPr>
        <p:spPr>
          <a:ln/>
        </p:spPr>
      </p:sp>
      <p:sp>
        <p:nvSpPr>
          <p:cNvPr id="47107" name="Tijdelijke aanduiding voor notities 2"/>
          <p:cNvSpPr>
            <a:spLocks noGrp="1"/>
          </p:cNvSpPr>
          <p:nvPr>
            <p:ph type="body" idx="1"/>
          </p:nvPr>
        </p:nvSpPr>
        <p:spPr>
          <a:noFill/>
        </p:spPr>
        <p:txBody>
          <a:bodyPr/>
          <a:lstStyle/>
          <a:p>
            <a:pPr marL="171450" indent="-171450">
              <a:buFont typeface="Wingdings" panose="05000000000000000000" pitchFamily="2" charset="2"/>
              <a:buChar char="Ø"/>
            </a:pPr>
            <a:r>
              <a:rPr lang="nl-NL" altLang="nl-NL" smtClean="0">
                <a:latin typeface="Arial" panose="020B0604020202020204" pitchFamily="34" charset="0"/>
              </a:rPr>
              <a:t>dan 5,5 </a:t>
            </a:r>
          </a:p>
          <a:p>
            <a:pPr marL="171450" indent="-171450">
              <a:buFont typeface="Wingdings" panose="05000000000000000000" pitchFamily="2" charset="2"/>
              <a:buChar char="Ø"/>
            </a:pPr>
            <a:endParaRPr lang="nl-NL" altLang="nl-NL" smtClean="0">
              <a:latin typeface="Arial" panose="020B0604020202020204" pitchFamily="34" charset="0"/>
            </a:endParaRPr>
          </a:p>
          <a:p>
            <a:pPr marL="171450" indent="-171450">
              <a:buFont typeface="Wingdings" panose="05000000000000000000" pitchFamily="2" charset="2"/>
              <a:buChar char="Ø"/>
            </a:pPr>
            <a:r>
              <a:rPr lang="nl-NL" altLang="nl-NL" smtClean="0">
                <a:latin typeface="Arial" panose="020B0604020202020204" pitchFamily="34" charset="0"/>
              </a:rPr>
              <a:t>BRON VILANS protocol  </a:t>
            </a:r>
          </a:p>
        </p:txBody>
      </p:sp>
      <p:sp>
        <p:nvSpPr>
          <p:cNvPr id="47108"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145E2FD6-CDB4-48E0-931E-A29758E6F438}" type="slidenum">
              <a:rPr lang="nl-NL" altLang="nl-NL" smtClean="0"/>
              <a:pPr fontAlgn="base">
                <a:spcBef>
                  <a:spcPct val="0"/>
                </a:spcBef>
                <a:spcAft>
                  <a:spcPct val="0"/>
                </a:spcAft>
              </a:pPr>
              <a:t>10</a:t>
            </a:fld>
            <a:endParaRPr lang="nl-NL" altLang="nl-NL" smtClean="0"/>
          </a:p>
        </p:txBody>
      </p:sp>
    </p:spTree>
    <p:extLst>
      <p:ext uri="{BB962C8B-B14F-4D97-AF65-F5344CB8AC3E}">
        <p14:creationId xmlns:p14="http://schemas.microsoft.com/office/powerpoint/2010/main" val="3338168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jdelijke aanduiding voor dia-afbeelding 1"/>
          <p:cNvSpPr>
            <a:spLocks noGrp="1" noRot="1" noChangeAspect="1" noTextEdit="1"/>
          </p:cNvSpPr>
          <p:nvPr>
            <p:ph type="sldImg"/>
          </p:nvPr>
        </p:nvSpPr>
        <p:spPr>
          <a:ln/>
        </p:spPr>
      </p:sp>
      <p:sp>
        <p:nvSpPr>
          <p:cNvPr id="49155" name="Tijdelijke aanduiding voor notities 2"/>
          <p:cNvSpPr>
            <a:spLocks noGrp="1"/>
          </p:cNvSpPr>
          <p:nvPr>
            <p:ph type="body" idx="1"/>
          </p:nvPr>
        </p:nvSpPr>
        <p:spPr>
          <a:noFill/>
        </p:spPr>
        <p:txBody>
          <a:bodyPr/>
          <a:lstStyle/>
          <a:p>
            <a:pPr eaLnBrk="1" hangingPunct="1"/>
            <a:r>
              <a:rPr lang="nl-NL" altLang="nl-NL" smtClean="0">
                <a:latin typeface="Arial" panose="020B0604020202020204" pitchFamily="34" charset="0"/>
              </a:rPr>
              <a:t>&lt; 100 ml, terug spuiten, voeding bevat namelijk ook waardevolle spijsverteringssappen.</a:t>
            </a:r>
          </a:p>
          <a:p>
            <a:pPr eaLnBrk="1" hangingPunct="1"/>
            <a:r>
              <a:rPr lang="nl-NL" altLang="nl-NL" smtClean="0">
                <a:latin typeface="Arial" panose="020B0604020202020204" pitchFamily="34" charset="0"/>
              </a:rPr>
              <a:t>Per bolus, niet meer dan 200 tot 300 ml per keer geven.</a:t>
            </a:r>
          </a:p>
        </p:txBody>
      </p:sp>
      <p:sp>
        <p:nvSpPr>
          <p:cNvPr id="49156" name="Tijdelijke aanduiding voor dianumm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C3F59CE8-3163-4872-AC63-813AE3D7235B}" type="slidenum">
              <a:rPr lang="nl-NL" altLang="nl-NL" smtClean="0"/>
              <a:pPr fontAlgn="base">
                <a:spcBef>
                  <a:spcPct val="0"/>
                </a:spcBef>
                <a:spcAft>
                  <a:spcPct val="0"/>
                </a:spcAft>
              </a:pPr>
              <a:t>11</a:t>
            </a:fld>
            <a:endParaRPr lang="nl-NL" altLang="nl-NL" smtClean="0"/>
          </a:p>
        </p:txBody>
      </p:sp>
    </p:spTree>
    <p:extLst>
      <p:ext uri="{BB962C8B-B14F-4D97-AF65-F5344CB8AC3E}">
        <p14:creationId xmlns:p14="http://schemas.microsoft.com/office/powerpoint/2010/main" val="755293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nl-NL" smtClean="0"/>
              <a:t>Klik om de stijl te bewerken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382E09B-1FF7-4AA7-B312-89DE05DF227C}" type="datetimeFigureOut">
              <a:rPr lang="nl-NL" smtClean="0"/>
              <a:t>15-12-2017</a:t>
            </a:fld>
            <a:endParaRPr lang="nl-NL"/>
          </a:p>
        </p:txBody>
      </p:sp>
      <p:sp>
        <p:nvSpPr>
          <p:cNvPr id="5" name="Footer Placeholder 4"/>
          <p:cNvSpPr>
            <a:spLocks noGrp="1"/>
          </p:cNvSpPr>
          <p:nvPr>
            <p:ph type="ftr" sz="quarter" idx="11"/>
          </p:nvPr>
        </p:nvSpPr>
        <p:spPr>
          <a:xfrm>
            <a:off x="1371600" y="4323845"/>
            <a:ext cx="6400800" cy="365125"/>
          </a:xfrm>
        </p:spPr>
        <p:txBody>
          <a:bodyPr/>
          <a:lstStyle/>
          <a:p>
            <a:endParaRPr lang="nl-NL"/>
          </a:p>
        </p:txBody>
      </p:sp>
      <p:sp>
        <p:nvSpPr>
          <p:cNvPr id="6" name="Slide Number Placeholder 5"/>
          <p:cNvSpPr>
            <a:spLocks noGrp="1"/>
          </p:cNvSpPr>
          <p:nvPr>
            <p:ph type="sldNum" sz="quarter" idx="12"/>
          </p:nvPr>
        </p:nvSpPr>
        <p:spPr>
          <a:xfrm>
            <a:off x="8077200" y="1430866"/>
            <a:ext cx="2743200"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2447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41474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a:xfrm>
            <a:off x="685800" y="379941"/>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45248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a:xfrm>
            <a:off x="685800" y="379941"/>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6550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a:xfrm>
            <a:off x="685800" y="378883"/>
            <a:ext cx="6991492" cy="365125"/>
          </a:xfrm>
        </p:spPr>
        <p:txBody>
          <a:bodyPr/>
          <a:lstStyle/>
          <a:p>
            <a:endParaRPr lang="nl-NL"/>
          </a:p>
        </p:txBody>
      </p:sp>
      <p:sp>
        <p:nvSpPr>
          <p:cNvPr id="7" name="Slide Number Placeholder 6"/>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128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382E09B-1FF7-4AA7-B312-89DE05DF227C}" type="datetimeFigureOut">
              <a:rPr lang="nl-NL" smtClean="0"/>
              <a:t>15-12-2017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265769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382E09B-1FF7-4AA7-B312-89DE05DF227C}" type="datetimeFigureOut">
              <a:rPr lang="nl-NL" smtClean="0"/>
              <a:t>15-12-2017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65547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382E09B-1FF7-4AA7-B312-89DE05DF227C}" type="datetimeFigureOut">
              <a:rPr lang="nl-NL" smtClean="0"/>
              <a:t>15-12-2017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346460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382E09B-1FF7-4AA7-B312-89DE05DF227C}" type="datetimeFigureOut">
              <a:rPr lang="nl-NL" smtClean="0"/>
              <a:t>15-12-2017</a:t>
            </a:fld>
            <a:endParaRPr lang="nl-NL"/>
          </a:p>
        </p:txBody>
      </p:sp>
      <p:sp>
        <p:nvSpPr>
          <p:cNvPr id="5" name="Footer Placeholder 4"/>
          <p:cNvSpPr>
            <a:spLocks noGrp="1"/>
          </p:cNvSpPr>
          <p:nvPr>
            <p:ph type="ftr" sz="quarter" idx="11"/>
          </p:nvPr>
        </p:nvSpPr>
        <p:spPr>
          <a:xfrm>
            <a:off x="685800" y="381000"/>
            <a:ext cx="6991492" cy="365125"/>
          </a:xfrm>
        </p:spPr>
        <p:txBody>
          <a:bodyPr/>
          <a:lstStyle/>
          <a:p>
            <a:endParaRPr lang="nl-NL"/>
          </a:p>
        </p:txBody>
      </p:sp>
      <p:sp>
        <p:nvSpPr>
          <p:cNvPr id="6" name="Slide Number Placeholder 5"/>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07559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382E09B-1FF7-4AA7-B312-89DE05DF227C}" type="datetimeFigureOut">
              <a:rPr lang="nl-NL" smtClean="0"/>
              <a:t>15-12-2017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325468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nl-NL" smtClean="0"/>
              <a:t>Klik om de stijl te bewerken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382E09B-1FF7-4AA7-B312-89DE05DF227C}" type="datetimeFigureOut">
              <a:rPr lang="nl-NL" smtClean="0"/>
              <a:t>15-12-2017</a:t>
            </a:fld>
            <a:endParaRPr lang="nl-NL"/>
          </a:p>
        </p:txBody>
      </p:sp>
      <p:sp>
        <p:nvSpPr>
          <p:cNvPr id="5" name="Footer Placeholder 4"/>
          <p:cNvSpPr>
            <a:spLocks noGrp="1"/>
          </p:cNvSpPr>
          <p:nvPr>
            <p:ph type="ftr" sz="quarter" idx="11"/>
          </p:nvPr>
        </p:nvSpPr>
        <p:spPr>
          <a:xfrm>
            <a:off x="685800" y="381001"/>
            <a:ext cx="6991492" cy="364065"/>
          </a:xfrm>
        </p:spPr>
        <p:txBody>
          <a:bodyPr/>
          <a:lstStyle/>
          <a:p>
            <a:endParaRPr lang="nl-NL"/>
          </a:p>
        </p:txBody>
      </p:sp>
      <p:sp>
        <p:nvSpPr>
          <p:cNvPr id="6" name="Slide Number Placeholder 5"/>
          <p:cNvSpPr>
            <a:spLocks noGrp="1"/>
          </p:cNvSpPr>
          <p:nvPr>
            <p:ph type="sldNum" sz="quarter" idx="12"/>
          </p:nvPr>
        </p:nvSpPr>
        <p:spPr>
          <a:xfrm>
            <a:off x="10862452" y="381000"/>
            <a:ext cx="643748" cy="365125"/>
          </a:xfrm>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90121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67186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5800" y="3132666"/>
            <a:ext cx="5311775" cy="3086019"/>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172200" y="3132666"/>
            <a:ext cx="5334000" cy="3086019"/>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382E09B-1FF7-4AA7-B312-89DE05DF227C}" type="datetimeFigureOut">
              <a:rPr lang="nl-NL" smtClean="0"/>
              <a:t>15-12-2017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51714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3382E09B-1FF7-4AA7-B312-89DE05DF227C}" type="datetimeFigureOut">
              <a:rPr lang="nl-NL" smtClean="0"/>
              <a:t>15-12-2017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45176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2E09B-1FF7-4AA7-B312-89DE05DF227C}" type="datetimeFigureOut">
              <a:rPr lang="nl-NL" smtClean="0"/>
              <a:t>15-12-2017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483992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nl-NL" smtClean="0"/>
              <a:t>Klik om de stijl te bewerken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100037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382E09B-1FF7-4AA7-B312-89DE05DF227C}" type="datetimeFigureOut">
              <a:rPr lang="nl-NL" smtClean="0"/>
              <a:t>15-12-2017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CE62013-B19B-4642-8EB0-96C2F03137F1}" type="slidenum">
              <a:rPr lang="nl-NL" smtClean="0"/>
              <a:t>‹nr.›</a:t>
            </a:fld>
            <a:endParaRPr lang="nl-NL"/>
          </a:p>
        </p:txBody>
      </p:sp>
    </p:spTree>
    <p:extLst>
      <p:ext uri="{BB962C8B-B14F-4D97-AF65-F5344CB8AC3E}">
        <p14:creationId xmlns:p14="http://schemas.microsoft.com/office/powerpoint/2010/main" val="213812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382E09B-1FF7-4AA7-B312-89DE05DF227C}" type="datetimeFigureOut">
              <a:rPr lang="nl-NL" smtClean="0"/>
              <a:t>15-12-2017</a:t>
            </a:fld>
            <a:endParaRPr lang="nl-NL"/>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CE62013-B19B-4642-8EB0-96C2F03137F1}" type="slidenum">
              <a:rPr lang="nl-NL" smtClean="0"/>
              <a:t>‹nr.›</a:t>
            </a:fld>
            <a:endParaRPr lang="nl-NL"/>
          </a:p>
        </p:txBody>
      </p:sp>
    </p:spTree>
    <p:extLst>
      <p:ext uri="{BB962C8B-B14F-4D97-AF65-F5344CB8AC3E}">
        <p14:creationId xmlns:p14="http://schemas.microsoft.com/office/powerpoint/2010/main" val="4212147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dboWfNONbyo" TargetMode="Externa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79526" y="2043114"/>
            <a:ext cx="9561513" cy="1368425"/>
          </a:xfrm>
        </p:spPr>
        <p:txBody>
          <a:bodyPr/>
          <a:lstStyle/>
          <a:p>
            <a:pPr algn="ctr">
              <a:defRPr/>
            </a:pPr>
            <a:r>
              <a:rPr lang="nl-NL"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Module 12: verpleegtechnisch handelen 2</a:t>
            </a:r>
          </a:p>
        </p:txBody>
      </p:sp>
      <p:sp>
        <p:nvSpPr>
          <p:cNvPr id="10243" name="Ondertitel 2"/>
          <p:cNvSpPr>
            <a:spLocks noGrp="1"/>
          </p:cNvSpPr>
          <p:nvPr>
            <p:ph type="subTitle" idx="1"/>
          </p:nvPr>
        </p:nvSpPr>
        <p:spPr>
          <a:xfrm>
            <a:off x="1528549" y="4152900"/>
            <a:ext cx="7724633" cy="869476"/>
          </a:xfrm>
        </p:spPr>
        <p:txBody>
          <a:bodyPr>
            <a:normAutofit fontScale="25000" lnSpcReduction="20000"/>
          </a:bodyPr>
          <a:lstStyle/>
          <a:p>
            <a:r>
              <a:rPr lang="nl-NL" altLang="nl-NL" sz="8800" dirty="0" smtClean="0">
                <a:latin typeface="Arial" panose="020B0604020202020204" pitchFamily="34" charset="0"/>
                <a:cs typeface="Arial" panose="020B0604020202020204" pitchFamily="34" charset="0"/>
              </a:rPr>
              <a:t>Lesweek 4 – 5: Maagsonde </a:t>
            </a:r>
            <a:endParaRPr lang="nl-NL" sz="8800" dirty="0"/>
          </a:p>
          <a:p>
            <a:r>
              <a:rPr lang="nl-NL" sz="8800" dirty="0">
                <a:latin typeface="Arial" panose="020B0604020202020204" pitchFamily="34" charset="0"/>
                <a:cs typeface="Arial" panose="020B0604020202020204" pitchFamily="34" charset="0"/>
              </a:rPr>
              <a:t>Sondevoeding toedienen en een voedingspomp bedienen</a:t>
            </a:r>
          </a:p>
          <a:p>
            <a:endParaRPr lang="nl-NL" altLang="nl-NL" sz="2200" dirty="0">
              <a:latin typeface="Arial" panose="020B0604020202020204" pitchFamily="34" charset="0"/>
              <a:cs typeface="Arial" panose="020B0604020202020204" pitchFamily="34" charset="0"/>
            </a:endParaRPr>
          </a:p>
        </p:txBody>
      </p:sp>
      <p:pic>
        <p:nvPicPr>
          <p:cNvPr id="10244" name="Afbeelding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6225" y="892175"/>
            <a:ext cx="216693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791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12472" y="248984"/>
            <a:ext cx="8610600" cy="1293028"/>
          </a:xfrm>
        </p:spPr>
        <p:txBody>
          <a:bodyPr/>
          <a:lstStyle/>
          <a:p>
            <a:pPr>
              <a:defRPr/>
            </a:pPr>
            <a:r>
              <a:rPr lang="nl-NL" dirty="0" smtClean="0">
                <a:latin typeface="Arial" panose="020B0604020202020204" pitchFamily="34" charset="0"/>
                <a:cs typeface="Arial" panose="020B0604020202020204" pitchFamily="34" charset="0"/>
              </a:rPr>
              <a:t>Ligging sonde</a:t>
            </a:r>
            <a:endParaRPr lang="nl-NL" dirty="0">
              <a:latin typeface="Arial" panose="020B0604020202020204" pitchFamily="34" charset="0"/>
              <a:cs typeface="Arial" panose="020B0604020202020204" pitchFamily="34" charset="0"/>
            </a:endParaRPr>
          </a:p>
        </p:txBody>
      </p:sp>
      <p:sp>
        <p:nvSpPr>
          <p:cNvPr id="46083" name="Tijdelijke aanduiding voor inhoud 2"/>
          <p:cNvSpPr>
            <a:spLocks noGrp="1"/>
          </p:cNvSpPr>
          <p:nvPr>
            <p:ph idx="1"/>
          </p:nvPr>
        </p:nvSpPr>
        <p:spPr>
          <a:xfrm>
            <a:off x="839065" y="1866238"/>
            <a:ext cx="10765501" cy="4537075"/>
          </a:xfrm>
        </p:spPr>
        <p:txBody>
          <a:bodyPr>
            <a:noAutofit/>
          </a:bodyPr>
          <a:lstStyle/>
          <a:p>
            <a:r>
              <a:rPr lang="nl-NL" altLang="nl-NL" sz="2400" dirty="0" smtClean="0">
                <a:latin typeface="Arial" panose="020B0604020202020204" pitchFamily="34" charset="0"/>
                <a:cs typeface="Arial" panose="020B0604020202020204" pitchFamily="34" charset="0"/>
              </a:rPr>
              <a:t>Controleer of de maagsonde nog gefixeerd is. Zit de pleister nog goed vastgeplakt of hangt de sonde er losjes bij?</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Controleer de ligging aan de hand van het (aangebrachte) markeringspunt op de sonde.</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Controleer de </a:t>
            </a:r>
            <a:r>
              <a:rPr lang="nl-NL" altLang="nl-NL" sz="2400" dirty="0" err="1" smtClean="0">
                <a:latin typeface="Arial" panose="020B0604020202020204" pitchFamily="34" charset="0"/>
                <a:cs typeface="Arial" panose="020B0604020202020204" pitchFamily="34" charset="0"/>
              </a:rPr>
              <a:t>mond-en</a:t>
            </a:r>
            <a:r>
              <a:rPr lang="nl-NL" altLang="nl-NL" sz="2400" dirty="0" smtClean="0">
                <a:latin typeface="Arial" panose="020B0604020202020204" pitchFamily="34" charset="0"/>
                <a:cs typeface="Arial" panose="020B0604020202020204" pitchFamily="34" charset="0"/>
              </a:rPr>
              <a:t> keelholte: zie je een opgerolde sonde, dan ligt hij niet meer in de maag!</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Laat de spuit op de sonde staan en trek de zuiger op. Met een PH-indicator kun je nagaan of het opgezogen vocht maagzuur is. Is de zuurgraad lager dan </a:t>
            </a:r>
            <a:r>
              <a:rPr lang="nl-NL" altLang="nl-NL" sz="2400" dirty="0" smtClean="0">
                <a:solidFill>
                  <a:srgbClr val="FF0000"/>
                </a:solidFill>
                <a:latin typeface="Arial" panose="020B0604020202020204" pitchFamily="34" charset="0"/>
                <a:cs typeface="Arial" panose="020B0604020202020204" pitchFamily="34" charset="0"/>
              </a:rPr>
              <a:t>5,5</a:t>
            </a:r>
            <a:r>
              <a:rPr lang="nl-NL" altLang="nl-NL" sz="2400" dirty="0" smtClean="0">
                <a:latin typeface="Arial" panose="020B0604020202020204" pitchFamily="34" charset="0"/>
                <a:cs typeface="Arial" panose="020B0604020202020204" pitchFamily="34" charset="0"/>
              </a:rPr>
              <a:t>, dan ligt de maagsonde zeker goed. </a:t>
            </a:r>
          </a:p>
        </p:txBody>
      </p:sp>
    </p:spTree>
    <p:extLst>
      <p:ext uri="{BB962C8B-B14F-4D97-AF65-F5344CB8AC3E}">
        <p14:creationId xmlns:p14="http://schemas.microsoft.com/office/powerpoint/2010/main" val="3085325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nl-NL" dirty="0" smtClean="0">
                <a:latin typeface="Arial" panose="020B0604020202020204" pitchFamily="34" charset="0"/>
                <a:cs typeface="Arial" panose="020B0604020202020204" pitchFamily="34" charset="0"/>
              </a:rPr>
              <a:t>Retentiebepaling</a:t>
            </a:r>
            <a:br>
              <a:rPr lang="nl-NL" dirty="0" smtClean="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1413164" y="2060575"/>
            <a:ext cx="9816811" cy="4495800"/>
          </a:xfrm>
        </p:spPr>
        <p:txBody>
          <a:bodyPr rtlCol="0">
            <a:normAutofit/>
          </a:bodyPr>
          <a:lstStyle/>
          <a:p>
            <a:pPr>
              <a:defRPr/>
            </a:pPr>
            <a:r>
              <a:rPr lang="nl-NL" sz="2400" dirty="0" smtClean="0">
                <a:latin typeface="Arial" panose="020B0604020202020204" pitchFamily="34" charset="0"/>
                <a:cs typeface="Arial" panose="020B0604020202020204" pitchFamily="34" charset="0"/>
              </a:rPr>
              <a:t>Retentie = na 2 uur nog voeding in de maag</a:t>
            </a:r>
          </a:p>
          <a:p>
            <a:pPr>
              <a:defRPr/>
            </a:pPr>
            <a:endParaRPr lang="nl-NL" sz="2400" dirty="0" smtClean="0">
              <a:latin typeface="Arial" panose="020B0604020202020204" pitchFamily="34" charset="0"/>
              <a:cs typeface="Arial" panose="020B0604020202020204" pitchFamily="34" charset="0"/>
            </a:endParaRPr>
          </a:p>
          <a:p>
            <a:pPr>
              <a:defRPr/>
            </a:pPr>
            <a:r>
              <a:rPr lang="nl-NL" sz="2400" dirty="0" smtClean="0">
                <a:latin typeface="Arial" panose="020B0604020202020204" pitchFamily="34" charset="0"/>
                <a:cs typeface="Arial" panose="020B0604020202020204" pitchFamily="34" charset="0"/>
              </a:rPr>
              <a:t>Zorgvragers last van vol gevoel of braakneigingen</a:t>
            </a:r>
          </a:p>
          <a:p>
            <a:pPr>
              <a:defRPr/>
            </a:pPr>
            <a:r>
              <a:rPr lang="nl-NL" sz="2400" dirty="0" smtClean="0">
                <a:latin typeface="Arial" panose="020B0604020202020204" pitchFamily="34" charset="0"/>
                <a:cs typeface="Arial" panose="020B0604020202020204" pitchFamily="34" charset="0"/>
              </a:rPr>
              <a:t>&lt; 100 ml,  terug spuiten</a:t>
            </a:r>
          </a:p>
          <a:p>
            <a:pPr>
              <a:defRPr/>
            </a:pPr>
            <a:r>
              <a:rPr lang="nl-NL" sz="2400" dirty="0" smtClean="0">
                <a:latin typeface="Arial" panose="020B0604020202020204" pitchFamily="34" charset="0"/>
                <a:cs typeface="Arial" panose="020B0604020202020204" pitchFamily="34" charset="0"/>
              </a:rPr>
              <a:t>&gt; 100 ml,  </a:t>
            </a:r>
            <a:r>
              <a:rPr lang="nl-NL" sz="2400" dirty="0" smtClean="0">
                <a:latin typeface="Arial" panose="020B0604020202020204" pitchFamily="34" charset="0"/>
                <a:cs typeface="Arial" panose="020B0604020202020204" pitchFamily="34" charset="0"/>
              </a:rPr>
              <a:t>terug spuiten en hoeveelheid </a:t>
            </a:r>
            <a:r>
              <a:rPr lang="nl-NL" sz="2400" dirty="0" smtClean="0">
                <a:latin typeface="Arial" panose="020B0604020202020204" pitchFamily="34" charset="0"/>
                <a:cs typeface="Arial" panose="020B0604020202020204" pitchFamily="34" charset="0"/>
              </a:rPr>
              <a:t>van volgende portie sondevoeding afhalen</a:t>
            </a:r>
          </a:p>
        </p:txBody>
      </p:sp>
    </p:spTree>
    <p:extLst>
      <p:ext uri="{BB962C8B-B14F-4D97-AF65-F5344CB8AC3E}">
        <p14:creationId xmlns:p14="http://schemas.microsoft.com/office/powerpoint/2010/main" val="901151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165857"/>
            <a:ext cx="8610600" cy="1293028"/>
          </a:xfrm>
        </p:spPr>
        <p:txBody>
          <a:bodyPr/>
          <a:lstStyle/>
          <a:p>
            <a:r>
              <a:rPr lang="nl-NL" dirty="0" smtClean="0">
                <a:latin typeface="Arial" panose="020B0604020202020204" pitchFamily="34" charset="0"/>
                <a:cs typeface="Arial" panose="020B0604020202020204" pitchFamily="34" charset="0"/>
              </a:rPr>
              <a:t>Druppelsnelheid</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432262" y="1579418"/>
            <a:ext cx="11073938" cy="4639267"/>
          </a:xfrm>
        </p:spPr>
        <p:txBody>
          <a:bodyPr/>
          <a:lstStyle/>
          <a:p>
            <a:r>
              <a:rPr lang="nl-NL" dirty="0" smtClean="0">
                <a:latin typeface="Arial" panose="020B0604020202020204" pitchFamily="34" charset="0"/>
                <a:cs typeface="Arial" panose="020B0604020202020204" pitchFamily="34" charset="0"/>
              </a:rPr>
              <a:t>Aantal milliliters voeding toedienen per uur </a:t>
            </a:r>
          </a:p>
          <a:p>
            <a:r>
              <a:rPr lang="nl-NL" dirty="0" smtClean="0">
                <a:latin typeface="Arial" panose="020B0604020202020204" pitchFamily="34" charset="0"/>
                <a:cs typeface="Arial" panose="020B0604020202020204" pitchFamily="34" charset="0"/>
              </a:rPr>
              <a:t>Druppels snelheid geldt zowel voor pomp als voor toediening op zwaartekracht.</a:t>
            </a:r>
          </a:p>
          <a:p>
            <a:pPr marL="0" indent="0">
              <a:buNone/>
            </a:pPr>
            <a:endParaRPr lang="nl-NL" dirty="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Berekenen druppelsnelheid:</a:t>
            </a:r>
          </a:p>
          <a:p>
            <a:pPr lvl="1"/>
            <a:r>
              <a:rPr lang="nl-NL" dirty="0" smtClean="0">
                <a:latin typeface="Arial" panose="020B0604020202020204" pitchFamily="34" charset="0"/>
                <a:cs typeface="Arial" panose="020B0604020202020204" pitchFamily="34" charset="0"/>
              </a:rPr>
              <a:t>Sondevoeding (afhankelijk van dikte) 16 tot 20 druppels per ml. </a:t>
            </a:r>
          </a:p>
          <a:p>
            <a:pPr lvl="1"/>
            <a:endParaRPr lang="nl-NL" dirty="0">
              <a:latin typeface="Arial" panose="020B0604020202020204" pitchFamily="34" charset="0"/>
              <a:cs typeface="Arial" panose="020B0604020202020204" pitchFamily="34" charset="0"/>
            </a:endParaRPr>
          </a:p>
          <a:p>
            <a:pPr lvl="1"/>
            <a:r>
              <a:rPr lang="nl-NL" dirty="0" smtClean="0">
                <a:latin typeface="Arial" panose="020B0604020202020204" pitchFamily="34" charset="0"/>
                <a:cs typeface="Arial" panose="020B0604020202020204" pitchFamily="34" charset="0"/>
              </a:rPr>
              <a:t>Formule: te geven milliliters x aantal druppels : aantal minuten inloop = druppelsnelheid</a:t>
            </a:r>
          </a:p>
          <a:p>
            <a:pPr marL="457200" lvl="1" indent="0">
              <a:buNone/>
            </a:pPr>
            <a:r>
              <a:rPr lang="nl-NL" dirty="0" smtClean="0">
                <a:latin typeface="Arial" panose="020B0604020202020204" pitchFamily="34" charset="0"/>
                <a:cs typeface="Arial" panose="020B0604020202020204" pitchFamily="34" charset="0"/>
              </a:rPr>
              <a:t>Voorbeeld: Zorgvrager moet 500 ml voeding in 4 uur toegediend krijgen, hoe hoog is de druppelsnelheid per minuut? </a:t>
            </a:r>
          </a:p>
          <a:p>
            <a:pPr marL="457200" lvl="1" indent="0">
              <a:buNone/>
            </a:pPr>
            <a:endParaRPr lang="nl-NL" dirty="0">
              <a:latin typeface="Arial" panose="020B0604020202020204" pitchFamily="34" charset="0"/>
              <a:cs typeface="Arial" panose="020B0604020202020204" pitchFamily="34" charset="0"/>
            </a:endParaRPr>
          </a:p>
          <a:p>
            <a:pPr marL="457200" lvl="1" indent="0">
              <a:buNone/>
            </a:pPr>
            <a:r>
              <a:rPr lang="nl-NL" dirty="0" smtClean="0">
                <a:latin typeface="Arial" panose="020B0604020202020204" pitchFamily="34" charset="0"/>
                <a:cs typeface="Arial" panose="020B0604020202020204" pitchFamily="34" charset="0"/>
              </a:rPr>
              <a:t>500 x 18 druppels = 9000 druppels : (4x60=240) = 37,5 druppels per minuut </a:t>
            </a:r>
          </a:p>
          <a:p>
            <a:pPr marL="0" indent="0">
              <a:buNone/>
            </a:pPr>
            <a:endParaRPr lang="nl-NL" dirty="0"/>
          </a:p>
        </p:txBody>
      </p:sp>
    </p:spTree>
    <p:extLst>
      <p:ext uri="{BB962C8B-B14F-4D97-AF65-F5344CB8AC3E}">
        <p14:creationId xmlns:p14="http://schemas.microsoft.com/office/powerpoint/2010/main" val="1836490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76749" y="415238"/>
            <a:ext cx="8610600" cy="1293028"/>
          </a:xfrm>
        </p:spPr>
        <p:txBody>
          <a:bodyPr/>
          <a:lstStyle/>
          <a:p>
            <a:r>
              <a:rPr lang="nl-NL" dirty="0" smtClean="0">
                <a:latin typeface="Arial" panose="020B0604020202020204" pitchFamily="34" charset="0"/>
                <a:cs typeface="Arial" panose="020B0604020202020204" pitchFamily="34" charset="0"/>
              </a:rPr>
              <a:t>Complicaties sondevoeding	</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448887" y="1562794"/>
            <a:ext cx="11405061" cy="5170516"/>
          </a:xfrm>
        </p:spPr>
        <p:txBody>
          <a:bodyPr>
            <a:normAutofit lnSpcReduction="10000"/>
          </a:bodyPr>
          <a:lstStyle/>
          <a:p>
            <a:r>
              <a:rPr lang="nl-NL" sz="2400" dirty="0" smtClean="0">
                <a:latin typeface="Arial" panose="020B0604020202020204" pitchFamily="34" charset="0"/>
                <a:cs typeface="Arial" panose="020B0604020202020204" pitchFamily="34" charset="0"/>
              </a:rPr>
              <a:t>Misselijkheid en braken</a:t>
            </a:r>
          </a:p>
          <a:p>
            <a:pPr lvl="1"/>
            <a:r>
              <a:rPr lang="nl-NL" sz="2200" dirty="0" smtClean="0">
                <a:latin typeface="Arial" panose="020B0604020202020204" pitchFamily="34" charset="0"/>
                <a:cs typeface="Arial" panose="020B0604020202020204" pitchFamily="34" charset="0"/>
              </a:rPr>
              <a:t>Inloopsnelheid te hoog</a:t>
            </a:r>
          </a:p>
          <a:p>
            <a:pPr lvl="1"/>
            <a:r>
              <a:rPr lang="nl-NL" sz="2200" dirty="0" smtClean="0">
                <a:latin typeface="Arial" panose="020B0604020202020204" pitchFamily="34" charset="0"/>
                <a:cs typeface="Arial" panose="020B0604020202020204" pitchFamily="34" charset="0"/>
              </a:rPr>
              <a:t>Te koude voeding</a:t>
            </a: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Aspiratie</a:t>
            </a:r>
          </a:p>
          <a:p>
            <a:pPr lvl="1"/>
            <a:r>
              <a:rPr lang="nl-NL" sz="2200" dirty="0" smtClean="0">
                <a:latin typeface="Arial" panose="020B0604020202020204" pitchFamily="34" charset="0"/>
                <a:cs typeface="Arial" panose="020B0604020202020204" pitchFamily="34" charset="0"/>
              </a:rPr>
              <a:t>Sonde zit in de luchtwegen </a:t>
            </a: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Gestoord defecatiepatroon</a:t>
            </a:r>
          </a:p>
          <a:p>
            <a:pPr lvl="1"/>
            <a:r>
              <a:rPr lang="nl-NL" sz="2200" dirty="0" smtClean="0">
                <a:latin typeface="Arial" panose="020B0604020202020204" pitchFamily="34" charset="0"/>
                <a:cs typeface="Arial" panose="020B0604020202020204" pitchFamily="34" charset="0"/>
              </a:rPr>
              <a:t>Diarree </a:t>
            </a:r>
            <a:r>
              <a:rPr lang="nl-NL" sz="2200" dirty="0" smtClean="0">
                <a:latin typeface="Arial" panose="020B0604020202020204" pitchFamily="34" charset="0"/>
                <a:cs typeface="Arial" panose="020B0604020202020204" pitchFamily="34" charset="0"/>
                <a:sym typeface="Wingdings" panose="05000000000000000000" pitchFamily="2" charset="2"/>
              </a:rPr>
              <a:t> hoge inloopsnelheid, koude porties, onhygiënische bereiding</a:t>
            </a:r>
          </a:p>
          <a:p>
            <a:pPr lvl="1"/>
            <a:r>
              <a:rPr lang="nl-NL" sz="2200" dirty="0" smtClean="0">
                <a:latin typeface="Arial" panose="020B0604020202020204" pitchFamily="34" charset="0"/>
                <a:cs typeface="Arial" panose="020B0604020202020204" pitchFamily="34" charset="0"/>
                <a:sym typeface="Wingdings" panose="05000000000000000000" pitchFamily="2" charset="2"/>
              </a:rPr>
              <a:t>Obstipatie  te weinig vezels </a:t>
            </a:r>
            <a:endParaRPr lang="nl-NL" sz="2200" dirty="0" smtClean="0">
              <a:latin typeface="Arial" panose="020B0604020202020204" pitchFamily="34" charset="0"/>
              <a:cs typeface="Arial" panose="020B0604020202020204" pitchFamily="34" charset="0"/>
            </a:endParaRPr>
          </a:p>
          <a:p>
            <a:endParaRPr lang="nl-NL" sz="2400" dirty="0" smtClean="0">
              <a:latin typeface="Arial" panose="020B0604020202020204" pitchFamily="34" charset="0"/>
              <a:cs typeface="Arial" panose="020B0604020202020204" pitchFamily="34" charset="0"/>
            </a:endParaRPr>
          </a:p>
          <a:p>
            <a:r>
              <a:rPr lang="nl-NL" sz="2400" dirty="0" smtClean="0">
                <a:latin typeface="Arial" panose="020B0604020202020204" pitchFamily="34" charset="0"/>
                <a:cs typeface="Arial" panose="020B0604020202020204" pitchFamily="34" charset="0"/>
              </a:rPr>
              <a:t>Ontsteking in de mond </a:t>
            </a:r>
          </a:p>
          <a:p>
            <a:pPr lvl="1"/>
            <a:r>
              <a:rPr lang="nl-NL" sz="2200" dirty="0" smtClean="0">
                <a:latin typeface="Arial" panose="020B0604020202020204" pitchFamily="34" charset="0"/>
                <a:cs typeface="Arial" panose="020B0604020202020204" pitchFamily="34" charset="0"/>
              </a:rPr>
              <a:t>Uitdroging mondslijmvlies </a:t>
            </a:r>
            <a:r>
              <a:rPr lang="nl-NL" sz="2200" dirty="0" smtClean="0">
                <a:latin typeface="Arial" panose="020B0604020202020204" pitchFamily="34" charset="0"/>
                <a:cs typeface="Arial" panose="020B0604020202020204" pitchFamily="34" charset="0"/>
                <a:sym typeface="Wingdings" panose="05000000000000000000" pitchFamily="2" charset="2"/>
              </a:rPr>
              <a:t> ontsteking </a:t>
            </a:r>
          </a:p>
          <a:p>
            <a:pPr lvl="1"/>
            <a:endParaRPr lang="nl-NL"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094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Lesweek 5</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lstStyle/>
          <a:p>
            <a:endParaRPr lang="nl-NL" dirty="0"/>
          </a:p>
          <a:p>
            <a:pPr marL="0" indent="0">
              <a:buNone/>
            </a:pPr>
            <a:r>
              <a:rPr lang="nl-NL" dirty="0">
                <a:latin typeface="Arial" panose="020B0604020202020204" pitchFamily="34" charset="0"/>
                <a:cs typeface="Arial" panose="020B0604020202020204" pitchFamily="34" charset="0"/>
              </a:rPr>
              <a:t>Sondevoeding toedienen en een voedingspomp bedienen</a:t>
            </a:r>
          </a:p>
          <a:p>
            <a:pPr marL="0" indent="0">
              <a:buNone/>
            </a:pPr>
            <a:endParaRPr lang="nl-NL" dirty="0" smtClean="0"/>
          </a:p>
          <a:p>
            <a:pPr marL="0" indent="0">
              <a:buNone/>
            </a:pPr>
            <a:endParaRPr lang="nl-NL" dirty="0"/>
          </a:p>
        </p:txBody>
      </p:sp>
      <p:pic>
        <p:nvPicPr>
          <p:cNvPr id="4" name="Afbeelding 3"/>
          <p:cNvPicPr>
            <a:picLocks noChangeAspect="1"/>
          </p:cNvPicPr>
          <p:nvPr/>
        </p:nvPicPr>
        <p:blipFill>
          <a:blip r:embed="rId2"/>
          <a:stretch>
            <a:fillRect/>
          </a:stretch>
        </p:blipFill>
        <p:spPr>
          <a:xfrm>
            <a:off x="8519189" y="1948360"/>
            <a:ext cx="2027531" cy="4909640"/>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3589361"/>
            <a:ext cx="3931976" cy="2948982"/>
          </a:xfrm>
          <a:prstGeom prst="rect">
            <a:avLst/>
          </a:prstGeom>
        </p:spPr>
      </p:pic>
    </p:spTree>
    <p:extLst>
      <p:ext uri="{BB962C8B-B14F-4D97-AF65-F5344CB8AC3E}">
        <p14:creationId xmlns:p14="http://schemas.microsoft.com/office/powerpoint/2010/main" val="3913974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2895600" y="423179"/>
            <a:ext cx="8610600" cy="1293028"/>
          </a:xfrm>
        </p:spPr>
        <p:txBody>
          <a:bodyPr/>
          <a:lstStyle/>
          <a:p>
            <a:pPr>
              <a:defRPr/>
            </a:pPr>
            <a:r>
              <a:rPr lang="en-US" dirty="0" err="1" smtClean="0">
                <a:latin typeface="Arial" panose="020B0604020202020204" pitchFamily="34" charset="0"/>
                <a:cs typeface="Arial" panose="020B0604020202020204" pitchFamily="34" charset="0"/>
              </a:rPr>
              <a:t>Toedieningswijzen</a:t>
            </a:r>
            <a:endParaRPr lang="nl-NL" dirty="0" smtClean="0">
              <a:latin typeface="Arial" panose="020B0604020202020204" pitchFamily="34" charset="0"/>
              <a:cs typeface="Arial" panose="020B0604020202020204" pitchFamily="34" charset="0"/>
            </a:endParaRPr>
          </a:p>
        </p:txBody>
      </p:sp>
      <p:sp>
        <p:nvSpPr>
          <p:cNvPr id="35843" name="Rectangle 1027"/>
          <p:cNvSpPr>
            <a:spLocks noGrp="1" noChangeArrowheads="1"/>
          </p:cNvSpPr>
          <p:nvPr>
            <p:ph idx="1"/>
          </p:nvPr>
        </p:nvSpPr>
        <p:spPr>
          <a:xfrm>
            <a:off x="1031592" y="2057401"/>
            <a:ext cx="9463536" cy="4495800"/>
          </a:xfrm>
        </p:spPr>
        <p:txBody>
          <a:bodyPr/>
          <a:lstStyle/>
          <a:p>
            <a:pPr>
              <a:buFont typeface="Wingdings" panose="05000000000000000000" pitchFamily="2" charset="2"/>
              <a:buNone/>
            </a:pPr>
            <a:endParaRPr lang="nl-NL" altLang="nl-NL" sz="1000" dirty="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Continue</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de </a:t>
            </a:r>
            <a:r>
              <a:rPr lang="nl-NL" altLang="nl-NL" b="1" dirty="0" smtClean="0">
                <a:latin typeface="Arial" panose="020B0604020202020204" pitchFamily="34" charset="0"/>
                <a:cs typeface="Arial" panose="020B0604020202020204" pitchFamily="34" charset="0"/>
              </a:rPr>
              <a:t>maag</a:t>
            </a:r>
            <a:r>
              <a:rPr lang="nl-NL" altLang="nl-NL" dirty="0" smtClean="0">
                <a:latin typeface="Arial" panose="020B0604020202020204" pitchFamily="34" charset="0"/>
                <a:cs typeface="Arial" panose="020B0604020202020204" pitchFamily="34" charset="0"/>
              </a:rPr>
              <a:t> kan de voeding rustig verwerken en de voeding wordt hierdoor beter opgenomen.</a:t>
            </a:r>
          </a:p>
          <a:p>
            <a:endParaRPr lang="nl-NL" altLang="nl-NL" dirty="0" smtClean="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Per portie</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m.b.v. een trechter of spuit wordt de sondevoeding per bolus toegediend.</a:t>
            </a:r>
          </a:p>
          <a:p>
            <a:endParaRPr lang="en-US" altLang="nl-NL" dirty="0" smtClean="0">
              <a:latin typeface="Arial" panose="020B0604020202020204" pitchFamily="34" charset="0"/>
              <a:cs typeface="Arial" panose="020B0604020202020204" pitchFamily="34" charset="0"/>
            </a:endParaRPr>
          </a:p>
          <a:p>
            <a:r>
              <a:rPr lang="nl-NL" altLang="nl-NL" b="1" dirty="0" smtClean="0">
                <a:latin typeface="Arial" panose="020B0604020202020204" pitchFamily="34" charset="0"/>
                <a:cs typeface="Arial" panose="020B0604020202020204" pitchFamily="34" charset="0"/>
              </a:rPr>
              <a:t>Intermitterend</a:t>
            </a:r>
            <a:r>
              <a:rPr lang="nl-NL" altLang="nl-NL" dirty="0" smtClean="0">
                <a:latin typeface="Arial" panose="020B0604020202020204" pitchFamily="34" charset="0"/>
                <a:cs typeface="Arial" panose="020B0604020202020204" pitchFamily="34" charset="0"/>
              </a:rPr>
              <a:t> </a:t>
            </a:r>
            <a:r>
              <a:rPr lang="nl-NL" altLang="nl-NL" dirty="0" smtClean="0">
                <a:latin typeface="Arial" panose="020B0604020202020204" pitchFamily="34" charset="0"/>
                <a:cs typeface="Arial" panose="020B0604020202020204" pitchFamily="34" charset="0"/>
                <a:sym typeface="Symbol" panose="05050102010706020507" pitchFamily="18" charset="2"/>
              </a:rPr>
              <a:t></a:t>
            </a:r>
            <a:r>
              <a:rPr lang="nl-NL" altLang="nl-NL" dirty="0" smtClean="0">
                <a:latin typeface="Arial" panose="020B0604020202020204" pitchFamily="34" charset="0"/>
                <a:cs typeface="Arial" panose="020B0604020202020204" pitchFamily="34" charset="0"/>
              </a:rPr>
              <a:t> ’s nachts wordt de zorgvrager </a:t>
            </a:r>
            <a:r>
              <a:rPr lang="nl-NL" altLang="nl-NL" dirty="0" err="1" smtClean="0">
                <a:latin typeface="Arial" panose="020B0604020202020204" pitchFamily="34" charset="0"/>
                <a:cs typeface="Arial" panose="020B0604020202020204" pitchFamily="34" charset="0"/>
              </a:rPr>
              <a:t>bijgevoed</a:t>
            </a:r>
            <a:r>
              <a:rPr lang="nl-NL" altLang="nl-NL" dirty="0" smtClean="0">
                <a:latin typeface="Arial" panose="020B0604020202020204" pitchFamily="34" charset="0"/>
                <a:cs typeface="Arial" panose="020B0604020202020204" pitchFamily="34" charset="0"/>
              </a:rPr>
              <a:t>. </a:t>
            </a:r>
            <a:endParaRPr lang="en-US" altLang="nl-NL"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000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382236"/>
            <a:ext cx="8610600" cy="1293028"/>
          </a:xfrm>
        </p:spPr>
        <p:txBody>
          <a:bodyPr/>
          <a:lstStyle/>
          <a:p>
            <a:r>
              <a:rPr lang="nl-NL" dirty="0" smtClean="0">
                <a:latin typeface="Arial" panose="020B0604020202020204" pitchFamily="34" charset="0"/>
                <a:cs typeface="Arial" panose="020B0604020202020204" pitchFamily="34" charset="0"/>
              </a:rPr>
              <a:t>Toedieningssystemen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lstStyle/>
          <a:p>
            <a:r>
              <a:rPr lang="nl-NL" dirty="0" smtClean="0">
                <a:latin typeface="Arial" panose="020B0604020202020204" pitchFamily="34" charset="0"/>
                <a:cs typeface="Arial" panose="020B0604020202020204" pitchFamily="34" charset="0"/>
              </a:rPr>
              <a:t>Via een spuit </a:t>
            </a:r>
          </a:p>
          <a:p>
            <a:endParaRPr lang="nl-NL"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Via een toedieningssysteem op zwaartekracht </a:t>
            </a:r>
          </a:p>
          <a:p>
            <a:pPr marL="0" indent="0">
              <a:buNone/>
            </a:pPr>
            <a:r>
              <a:rPr lang="nl-NL" dirty="0" smtClean="0">
                <a:latin typeface="Arial" panose="020B0604020202020204" pitchFamily="34" charset="0"/>
                <a:cs typeface="Arial" panose="020B0604020202020204" pitchFamily="34" charset="0"/>
              </a:rPr>
              <a:t>(druppelsysteem)</a:t>
            </a:r>
          </a:p>
          <a:p>
            <a:endParaRPr lang="nl-NL"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Via een voedingspomp</a:t>
            </a:r>
            <a:endParaRPr lang="nl-NL" dirty="0">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3134" y="2057401"/>
            <a:ext cx="3127612" cy="2345709"/>
          </a:xfrm>
          <a:prstGeom prst="rect">
            <a:avLst/>
          </a:prstGeom>
        </p:spPr>
      </p:pic>
    </p:spTree>
    <p:extLst>
      <p:ext uri="{BB962C8B-B14F-4D97-AF65-F5344CB8AC3E}">
        <p14:creationId xmlns:p14="http://schemas.microsoft.com/office/powerpoint/2010/main" val="2343795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3009" y="516459"/>
            <a:ext cx="8202304" cy="1143000"/>
          </a:xfrm>
        </p:spPr>
        <p:txBody>
          <a:bodyPr>
            <a:noAutofit/>
          </a:bodyPr>
          <a:lstStyle/>
          <a:p>
            <a:pPr>
              <a:defRPr/>
            </a:pPr>
            <a:r>
              <a:rPr lang="nl-NL" dirty="0">
                <a:latin typeface="Arial" panose="020B0604020202020204" pitchFamily="34" charset="0"/>
                <a:cs typeface="Arial" panose="020B0604020202020204" pitchFamily="34" charset="0"/>
              </a:rPr>
              <a:t>Aandachtspunten controle voor toediening</a:t>
            </a:r>
          </a:p>
        </p:txBody>
      </p:sp>
      <p:sp>
        <p:nvSpPr>
          <p:cNvPr id="37891" name="Tijdelijke aanduiding voor inhoud 2"/>
          <p:cNvSpPr>
            <a:spLocks noGrp="1"/>
          </p:cNvSpPr>
          <p:nvPr>
            <p:ph idx="1"/>
          </p:nvPr>
        </p:nvSpPr>
        <p:spPr>
          <a:xfrm>
            <a:off x="852748" y="2139997"/>
            <a:ext cx="8229600" cy="4495800"/>
          </a:xfrm>
        </p:spPr>
        <p:txBody>
          <a:bodyPr>
            <a:normAutofit fontScale="92500"/>
          </a:bodyPr>
          <a:lstStyle/>
          <a:p>
            <a:r>
              <a:rPr lang="nl-NL" altLang="nl-NL" sz="2400" dirty="0" smtClean="0">
                <a:latin typeface="Arial" panose="020B0604020202020204" pitchFamily="34" charset="0"/>
                <a:cs typeface="Arial" panose="020B0604020202020204" pitchFamily="34" charset="0"/>
              </a:rPr>
              <a:t>Soort voeding</a:t>
            </a:r>
          </a:p>
          <a:p>
            <a:pPr lvl="1"/>
            <a:r>
              <a:rPr lang="nl-NL" altLang="nl-NL" sz="2200" dirty="0" smtClean="0">
                <a:latin typeface="Arial" panose="020B0604020202020204" pitchFamily="34" charset="0"/>
                <a:cs typeface="Arial" panose="020B0604020202020204" pitchFamily="34" charset="0"/>
              </a:rPr>
              <a:t>Kant-en-klaar (na opening 24 u houdbaar in koeling)</a:t>
            </a:r>
          </a:p>
          <a:p>
            <a:pPr lvl="1"/>
            <a:r>
              <a:rPr lang="nl-NL" altLang="nl-NL" sz="2200" dirty="0" smtClean="0">
                <a:latin typeface="Arial" panose="020B0604020202020204" pitchFamily="34" charset="0"/>
                <a:cs typeface="Arial" panose="020B0604020202020204" pitchFamily="34" charset="0"/>
              </a:rPr>
              <a:t>Poedervorm (aanmaken met water, ook 24u houdbaar in koeling) </a:t>
            </a:r>
          </a:p>
          <a:p>
            <a:pPr lvl="1"/>
            <a:endParaRPr lang="nl-NL" altLang="nl-NL" sz="22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Hoeveelheid voeding</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Het tijdstip</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De vervaldatum</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Hoe de vloeistof eruitziet</a:t>
            </a:r>
          </a:p>
        </p:txBody>
      </p:sp>
    </p:spTree>
    <p:extLst>
      <p:ext uri="{BB962C8B-B14F-4D97-AF65-F5344CB8AC3E}">
        <p14:creationId xmlns:p14="http://schemas.microsoft.com/office/powerpoint/2010/main" val="251592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927350" y="348737"/>
            <a:ext cx="8610600" cy="1293028"/>
          </a:xfrm>
        </p:spPr>
        <p:txBody>
          <a:bodyPr/>
          <a:lstStyle/>
          <a:p>
            <a:pPr>
              <a:defRPr/>
            </a:pPr>
            <a:r>
              <a:rPr lang="en-US" dirty="0" err="1" smtClean="0">
                <a:latin typeface="Arial" panose="020B0604020202020204" pitchFamily="34" charset="0"/>
                <a:cs typeface="Arial" panose="020B0604020202020204" pitchFamily="34" charset="0"/>
              </a:rPr>
              <a:t>Toedieningswijze</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pomp of </a:t>
            </a:r>
            <a:r>
              <a:rPr lang="en-US" sz="2800" dirty="0" err="1">
                <a:latin typeface="Arial" panose="020B0604020202020204" pitchFamily="34" charset="0"/>
                <a:cs typeface="Arial" panose="020B0604020202020204" pitchFamily="34" charset="0"/>
              </a:rPr>
              <a:t>spuit</a:t>
            </a:r>
            <a:endParaRPr lang="nl-NL" dirty="0" smtClean="0">
              <a:latin typeface="Arial" panose="020B0604020202020204" pitchFamily="34" charset="0"/>
              <a:cs typeface="Arial" panose="020B0604020202020204" pitchFamily="34" charset="0"/>
            </a:endParaRPr>
          </a:p>
        </p:txBody>
      </p:sp>
      <p:sp>
        <p:nvSpPr>
          <p:cNvPr id="24579" name="Rectangle 3"/>
          <p:cNvSpPr>
            <a:spLocks noGrp="1" noChangeArrowheads="1"/>
          </p:cNvSpPr>
          <p:nvPr>
            <p:ph idx="1"/>
          </p:nvPr>
        </p:nvSpPr>
        <p:spPr>
          <a:xfrm>
            <a:off x="731520" y="1773238"/>
            <a:ext cx="10425430" cy="4495800"/>
          </a:xfrm>
        </p:spPr>
        <p:txBody>
          <a:bodyPr rtlCol="0">
            <a:normAutofit/>
          </a:bodyPr>
          <a:lstStyle/>
          <a:p>
            <a:pPr>
              <a:defRPr/>
            </a:pPr>
            <a:r>
              <a:rPr lang="en-US" dirty="0" smtClean="0">
                <a:latin typeface="Arial" panose="020B0604020202020204" pitchFamily="34" charset="0"/>
                <a:cs typeface="Arial" panose="020B0604020202020204" pitchFamily="34" charset="0"/>
              </a:rPr>
              <a:t>Via </a:t>
            </a:r>
            <a:r>
              <a:rPr lang="en-US" dirty="0" err="1" smtClean="0">
                <a:latin typeface="Arial" panose="020B0604020202020204" pitchFamily="34" charset="0"/>
                <a:cs typeface="Arial" panose="020B0604020202020204" pitchFamily="34" charset="0"/>
              </a:rPr>
              <a:t>voedingspomp</a:t>
            </a:r>
            <a:r>
              <a:rPr lang="en-US" dirty="0" smtClean="0">
                <a:latin typeface="Arial" panose="020B0604020202020204" pitchFamily="34" charset="0"/>
                <a:cs typeface="Arial" panose="020B0604020202020204" pitchFamily="34" charset="0"/>
              </a:rPr>
              <a:t> (continue </a:t>
            </a:r>
            <a:r>
              <a:rPr lang="en-US" dirty="0" err="1" smtClean="0">
                <a:latin typeface="Arial" panose="020B0604020202020204" pitchFamily="34" charset="0"/>
                <a:cs typeface="Arial" panose="020B0604020202020204" pitchFamily="34" charset="0"/>
              </a:rPr>
              <a:t>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intermitterend</a:t>
            </a:r>
            <a:r>
              <a:rPr lang="en-US" dirty="0" smtClean="0">
                <a:latin typeface="Arial" panose="020B0604020202020204" pitchFamily="34" charset="0"/>
                <a:cs typeface="Arial" panose="020B0604020202020204" pitchFamily="34" charset="0"/>
              </a:rPr>
              <a:t>) </a:t>
            </a:r>
          </a:p>
          <a:p>
            <a:pPr>
              <a:defRPr/>
            </a:pPr>
            <a:endParaRPr lang="nl-NL" dirty="0" smtClean="0">
              <a:latin typeface="Arial" panose="020B0604020202020204" pitchFamily="34" charset="0"/>
              <a:cs typeface="Arial" panose="020B0604020202020204" pitchFamily="34" charset="0"/>
            </a:endParaRPr>
          </a:p>
          <a:p>
            <a:pPr>
              <a:defRPr/>
            </a:pPr>
            <a:r>
              <a:rPr lang="en-US" dirty="0" err="1" smtClean="0">
                <a:latin typeface="Arial" panose="020B0604020202020204" pitchFamily="34" charset="0"/>
                <a:cs typeface="Arial" panose="020B0604020202020204" pitchFamily="34" charset="0"/>
              </a:rPr>
              <a:t>Rechtstreeks</a:t>
            </a:r>
            <a:r>
              <a:rPr lang="en-US" dirty="0" smtClean="0">
                <a:latin typeface="Arial" panose="020B0604020202020204" pitchFamily="34" charset="0"/>
                <a:cs typeface="Arial" panose="020B0604020202020204" pitchFamily="34" charset="0"/>
              </a:rPr>
              <a:t> in </a:t>
            </a:r>
            <a:r>
              <a:rPr lang="en-US" dirty="0" err="1" smtClean="0">
                <a:latin typeface="Arial" panose="020B0604020202020204" pitchFamily="34" charset="0"/>
                <a:cs typeface="Arial" panose="020B0604020202020204" pitchFamily="34" charset="0"/>
              </a:rPr>
              <a:t>sonde</a:t>
            </a:r>
            <a:r>
              <a:rPr lang="en-US" dirty="0" smtClean="0">
                <a:latin typeface="Arial" panose="020B0604020202020204" pitchFamily="34" charset="0"/>
                <a:cs typeface="Arial" panose="020B0604020202020204" pitchFamily="34" charset="0"/>
              </a:rPr>
              <a:t> via </a:t>
            </a:r>
            <a:r>
              <a:rPr lang="en-US" dirty="0" err="1" smtClean="0">
                <a:latin typeface="Arial" panose="020B0604020202020204" pitchFamily="34" charset="0"/>
                <a:cs typeface="Arial" panose="020B0604020202020204" pitchFamily="34" charset="0"/>
              </a:rPr>
              <a:t>spuit</a:t>
            </a:r>
            <a:r>
              <a:rPr lang="en-US" dirty="0" smtClean="0">
                <a:latin typeface="Arial" panose="020B0604020202020204" pitchFamily="34" charset="0"/>
                <a:cs typeface="Arial" panose="020B0604020202020204" pitchFamily="34" charset="0"/>
              </a:rPr>
              <a:t> (per </a:t>
            </a:r>
            <a:r>
              <a:rPr lang="en-US" dirty="0" err="1" smtClean="0">
                <a:latin typeface="Arial" panose="020B0604020202020204" pitchFamily="34" charset="0"/>
                <a:cs typeface="Arial" panose="020B0604020202020204" pitchFamily="34" charset="0"/>
              </a:rPr>
              <a:t>portie</a:t>
            </a:r>
            <a:r>
              <a:rPr lang="en-US" dirty="0" smtClean="0">
                <a:latin typeface="Arial" panose="020B0604020202020204" pitchFamily="34" charset="0"/>
                <a:cs typeface="Arial" panose="020B0604020202020204" pitchFamily="34" charset="0"/>
              </a:rPr>
              <a:t>)</a:t>
            </a:r>
            <a:endParaRPr lang="nl-NL" dirty="0" smtClean="0">
              <a:latin typeface="Arial" panose="020B0604020202020204" pitchFamily="34" charset="0"/>
              <a:cs typeface="Arial" panose="020B0604020202020204" pitchFamily="34" charset="0"/>
            </a:endParaRPr>
          </a:p>
        </p:txBody>
      </p:sp>
      <p:pic>
        <p:nvPicPr>
          <p:cNvPr id="39940" name="Picture 4" descr="Peptisorb500m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1989139"/>
            <a:ext cx="222885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5" descr="dr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1676" y="3290888"/>
            <a:ext cx="3224213"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5629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46466" y="22522"/>
            <a:ext cx="8610600" cy="1293028"/>
          </a:xfrm>
        </p:spPr>
        <p:txBody>
          <a:bodyPr/>
          <a:lstStyle/>
          <a:p>
            <a:pPr>
              <a:defRPr/>
            </a:pPr>
            <a:r>
              <a:rPr lang="nl-NL" dirty="0" smtClean="0">
                <a:latin typeface="Arial" panose="020B0604020202020204" pitchFamily="34" charset="0"/>
                <a:cs typeface="Arial" panose="020B0604020202020204" pitchFamily="34" charset="0"/>
              </a:rPr>
              <a:t>Voorbeeld pomp</a:t>
            </a:r>
            <a:endParaRPr lang="nl-NL" dirty="0">
              <a:latin typeface="Arial" panose="020B0604020202020204" pitchFamily="34" charset="0"/>
              <a:cs typeface="Arial" panose="020B0604020202020204" pitchFamily="34" charset="0"/>
            </a:endParaRPr>
          </a:p>
        </p:txBody>
      </p:sp>
      <p:sp>
        <p:nvSpPr>
          <p:cNvPr id="41987" name="Tijdelijke aanduiding voor inhoud 2"/>
          <p:cNvSpPr>
            <a:spLocks noGrp="1"/>
          </p:cNvSpPr>
          <p:nvPr>
            <p:ph idx="1"/>
          </p:nvPr>
        </p:nvSpPr>
        <p:spPr>
          <a:xfrm>
            <a:off x="798022" y="2205038"/>
            <a:ext cx="10790728" cy="4495800"/>
          </a:xfrm>
        </p:spPr>
        <p:txBody>
          <a:bodyPr/>
          <a:lstStyle/>
          <a:p>
            <a:endParaRPr lang="nl-NL" altLang="nl-NL" dirty="0" smtClean="0"/>
          </a:p>
        </p:txBody>
      </p:sp>
      <p:pic>
        <p:nvPicPr>
          <p:cNvPr id="3" name="dboWfNONbyo"/>
          <p:cNvPicPr>
            <a:picLocks noRot="1" noChangeAspect="1"/>
          </p:cNvPicPr>
          <p:nvPr>
            <a:videoFile r:link="rId1"/>
          </p:nvPr>
        </p:nvPicPr>
        <p:blipFill>
          <a:blip r:embed="rId4"/>
          <a:stretch>
            <a:fillRect/>
          </a:stretch>
        </p:blipFill>
        <p:spPr>
          <a:xfrm>
            <a:off x="1822277" y="1552835"/>
            <a:ext cx="8742218" cy="4917498"/>
          </a:xfrm>
          <a:prstGeom prst="rect">
            <a:avLst/>
          </a:prstGeom>
        </p:spPr>
      </p:pic>
    </p:spTree>
    <p:extLst>
      <p:ext uri="{BB962C8B-B14F-4D97-AF65-F5344CB8AC3E}">
        <p14:creationId xmlns:p14="http://schemas.microsoft.com/office/powerpoint/2010/main" val="3091987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22864" y="513459"/>
            <a:ext cx="7299961" cy="1293028"/>
          </a:xfrm>
        </p:spPr>
        <p:txBody>
          <a:bodyPr>
            <a:normAutofit/>
          </a:bodyPr>
          <a:lstStyle/>
          <a:p>
            <a:pPr>
              <a:defRPr/>
            </a:pPr>
            <a:r>
              <a:rPr lang="nl-NL" sz="3200" dirty="0">
                <a:latin typeface="Arial" panose="020B0604020202020204" pitchFamily="34" charset="0"/>
                <a:cs typeface="Arial" panose="020B0604020202020204" pitchFamily="34" charset="0"/>
              </a:rPr>
              <a:t>Aandachtspunten bij toediening van sondevoeding</a:t>
            </a:r>
          </a:p>
        </p:txBody>
      </p:sp>
      <p:sp>
        <p:nvSpPr>
          <p:cNvPr id="44035" name="Tijdelijke aanduiding voor inhoud 2"/>
          <p:cNvSpPr>
            <a:spLocks noGrp="1"/>
          </p:cNvSpPr>
          <p:nvPr>
            <p:ph idx="1"/>
          </p:nvPr>
        </p:nvSpPr>
        <p:spPr>
          <a:xfrm>
            <a:off x="523183" y="1806487"/>
            <a:ext cx="11365403" cy="4743941"/>
          </a:xfrm>
        </p:spPr>
        <p:txBody>
          <a:bodyPr>
            <a:normAutofit fontScale="92500" lnSpcReduction="20000"/>
          </a:bodyPr>
          <a:lstStyle/>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Controleer </a:t>
            </a:r>
            <a:r>
              <a:rPr lang="nl-NL" altLang="nl-NL" sz="2400" dirty="0">
                <a:latin typeface="Arial" panose="020B0604020202020204" pitchFamily="34" charset="0"/>
                <a:cs typeface="Arial" panose="020B0604020202020204" pitchFamily="34" charset="0"/>
              </a:rPr>
              <a:t>eerst of de sonde goed zit en fixeer pas dan de sonde</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bij elke toediening van sondevoeding opnieuw de ligging van de sonde om aspiratiepneumonie te voorkomen</a:t>
            </a:r>
            <a:r>
              <a:rPr lang="nl-NL" altLang="nl-NL" sz="2400" dirty="0" smtClean="0">
                <a:latin typeface="Arial" panose="020B0604020202020204" pitchFamily="34" charset="0"/>
                <a:cs typeface="Arial" panose="020B0604020202020204" pitchFamily="34" charset="0"/>
              </a:rPr>
              <a:t>.</a:t>
            </a:r>
          </a:p>
          <a:p>
            <a:endParaRPr lang="nl-NL" altLang="nl-NL" sz="2400" dirty="0" smtClean="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Voor en na elke voeding, sonde doorspuiten met 20-30 ml lauwwarm water in verband met mogelijke verstopping</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klachten van verslik- of aspiratiepneumonie. Verwijder dan direct de sonde en geef je observaties door aan de leidinggevende of arts</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Observeer allergische reacties op het materiaal van de sonde. Verwijder dan de sonde en overleg met de arts welk materiaal wel geschikt is.</a:t>
            </a:r>
          </a:p>
          <a:p>
            <a:endParaRPr lang="nl-NL" altLang="nl-NL" dirty="0">
              <a:latin typeface="Arial" panose="020B0604020202020204" pitchFamily="34" charset="0"/>
              <a:cs typeface="Arial" panose="020B0604020202020204" pitchFamily="34" charset="0"/>
            </a:endParaRPr>
          </a:p>
          <a:p>
            <a:endParaRPr lang="nl-NL" altLang="nl-NL" sz="2800" dirty="0"/>
          </a:p>
          <a:p>
            <a:endParaRPr lang="nl-NL" altLang="nl-NL" sz="2800" dirty="0"/>
          </a:p>
          <a:p>
            <a:endParaRPr lang="nl-NL" altLang="nl-NL" sz="2800" dirty="0"/>
          </a:p>
        </p:txBody>
      </p:sp>
    </p:spTree>
    <p:extLst>
      <p:ext uri="{BB962C8B-B14F-4D97-AF65-F5344CB8AC3E}">
        <p14:creationId xmlns:p14="http://schemas.microsoft.com/office/powerpoint/2010/main" val="3476090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95600" y="398613"/>
            <a:ext cx="8610600" cy="1293028"/>
          </a:xfrm>
        </p:spPr>
        <p:txBody>
          <a:bodyPr>
            <a:normAutofit fontScale="90000"/>
          </a:bodyPr>
          <a:lstStyle/>
          <a:p>
            <a:r>
              <a:rPr lang="nl-NL" dirty="0">
                <a:latin typeface="Arial" panose="020B0604020202020204" pitchFamily="34" charset="0"/>
                <a:cs typeface="Arial" panose="020B0604020202020204" pitchFamily="34" charset="0"/>
              </a:rPr>
              <a:t>Aandachtspunten bij toediening van sondevoeding</a:t>
            </a:r>
            <a:endParaRPr lang="nl-NL" dirty="0"/>
          </a:p>
        </p:txBody>
      </p:sp>
      <p:sp>
        <p:nvSpPr>
          <p:cNvPr id="3" name="Tijdelijke aanduiding voor inhoud 2"/>
          <p:cNvSpPr>
            <a:spLocks noGrp="1"/>
          </p:cNvSpPr>
          <p:nvPr>
            <p:ph idx="1"/>
          </p:nvPr>
        </p:nvSpPr>
        <p:spPr>
          <a:xfrm>
            <a:off x="685800" y="2194560"/>
            <a:ext cx="11267902" cy="4663440"/>
          </a:xfrm>
        </p:spPr>
        <p:txBody>
          <a:bodyPr>
            <a:normAutofit fontScale="92500" lnSpcReduction="10000"/>
          </a:bodyPr>
          <a:lstStyle/>
          <a:p>
            <a:r>
              <a:rPr lang="nl-NL" altLang="nl-NL" sz="2400" dirty="0" smtClean="0">
                <a:latin typeface="Arial" panose="020B0604020202020204" pitchFamily="34" charset="0"/>
                <a:cs typeface="Arial" panose="020B0604020202020204" pitchFamily="34" charset="0"/>
              </a:rPr>
              <a:t>Retentiebepaling</a:t>
            </a:r>
          </a:p>
          <a:p>
            <a:endParaRPr lang="nl-NL" altLang="nl-NL" sz="2400" dirty="0">
              <a:latin typeface="Arial" panose="020B0604020202020204" pitchFamily="34" charset="0"/>
              <a:cs typeface="Arial" panose="020B0604020202020204" pitchFamily="34" charset="0"/>
            </a:endParaRPr>
          </a:p>
          <a:p>
            <a:r>
              <a:rPr lang="nl-NL" altLang="nl-NL" sz="2400" dirty="0" smtClean="0">
                <a:latin typeface="Arial" panose="020B0604020202020204" pitchFamily="34" charset="0"/>
                <a:cs typeface="Arial" panose="020B0604020202020204" pitchFamily="34" charset="0"/>
              </a:rPr>
              <a:t>Let </a:t>
            </a:r>
            <a:r>
              <a:rPr lang="nl-NL" altLang="nl-NL" sz="2400" dirty="0">
                <a:latin typeface="Arial" panose="020B0604020202020204" pitchFamily="34" charset="0"/>
                <a:cs typeface="Arial" panose="020B0604020202020204" pitchFamily="34" charset="0"/>
              </a:rPr>
              <a:t>op de houdbaarheidsdatum van de sondevoeding</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druppelsnelheid en interval van voedingspomp of infuusfles (voorkom te weinig of te veel sondevoeding</a:t>
            </a:r>
            <a:r>
              <a:rPr lang="nl-NL" altLang="nl-NL" sz="2400" dirty="0" smtClean="0">
                <a:latin typeface="Arial" panose="020B0604020202020204" pitchFamily="34" charset="0"/>
                <a:cs typeface="Arial" panose="020B0604020202020204" pitchFamily="34" charset="0"/>
              </a:rPr>
              <a: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temperatuur van de sondevoeding bij toediening (voorkom schade aan slokdarm of maagwand</a:t>
            </a:r>
            <a:r>
              <a:rPr lang="nl-NL" altLang="nl-NL" sz="2400" dirty="0" smtClean="0">
                <a:latin typeface="Arial" panose="020B0604020202020204" pitchFamily="34" charset="0"/>
                <a:cs typeface="Arial" panose="020B0604020202020204" pitchFamily="34" charset="0"/>
              </a:rPr>
              <a:t>). 37 graden </a:t>
            </a:r>
            <a:r>
              <a:rPr lang="nl-NL" altLang="nl-NL" sz="2400" dirty="0" err="1" smtClean="0">
                <a:latin typeface="Arial" panose="020B0604020202020204" pitchFamily="34" charset="0"/>
                <a:cs typeface="Arial" panose="020B0604020202020204" pitchFamily="34" charset="0"/>
              </a:rPr>
              <a:t>celsius</a:t>
            </a:r>
            <a:r>
              <a:rPr lang="nl-NL" altLang="nl-NL" sz="2400" dirty="0">
                <a:latin typeface="Arial" panose="020B0604020202020204" pitchFamily="34" charset="0"/>
                <a:cs typeface="Arial" panose="020B0604020202020204" pitchFamily="34" charset="0"/>
              </a:rPr>
              <a:t> </a:t>
            </a:r>
            <a:r>
              <a:rPr lang="nl-NL" altLang="nl-NL" sz="2400" dirty="0" smtClean="0">
                <a:latin typeface="Arial" panose="020B0604020202020204" pitchFamily="34" charset="0"/>
                <a:cs typeface="Arial" panose="020B0604020202020204" pitchFamily="34" charset="0"/>
              </a:rPr>
              <a:t>(bij een spuit)</a:t>
            </a:r>
          </a:p>
          <a:p>
            <a:endParaRPr lang="nl-NL" altLang="nl-NL" sz="2400" dirty="0">
              <a:latin typeface="Arial" panose="020B0604020202020204" pitchFamily="34" charset="0"/>
              <a:cs typeface="Arial" panose="020B0604020202020204" pitchFamily="34" charset="0"/>
            </a:endParaRPr>
          </a:p>
          <a:p>
            <a:r>
              <a:rPr lang="nl-NL" altLang="nl-NL" sz="2400" dirty="0">
                <a:latin typeface="Arial" panose="020B0604020202020204" pitchFamily="34" charset="0"/>
                <a:cs typeface="Arial" panose="020B0604020202020204" pitchFamily="34" charset="0"/>
              </a:rPr>
              <a:t>Let op de reactie van de zorgvrager en bij langdurig gebruik invloed van de sonde op zijn dagelijkse verrichtingen.</a:t>
            </a:r>
          </a:p>
          <a:p>
            <a:endParaRPr lang="nl-NL" dirty="0"/>
          </a:p>
        </p:txBody>
      </p:sp>
    </p:spTree>
    <p:extLst>
      <p:ext uri="{BB962C8B-B14F-4D97-AF65-F5344CB8AC3E}">
        <p14:creationId xmlns:p14="http://schemas.microsoft.com/office/powerpoint/2010/main" val="38521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densspoor">
  <a:themeElements>
    <a:clrScheme name="Condensspoor">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Condensspoor">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densspoor">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Condensspoor</Template>
  <TotalTime>410</TotalTime>
  <Words>992</Words>
  <Application>Microsoft Office PowerPoint</Application>
  <PresentationFormat>Breedbeeld</PresentationFormat>
  <Paragraphs>138</Paragraphs>
  <Slides>13</Slides>
  <Notes>7</Notes>
  <HiddenSlides>0</HiddenSlides>
  <MMClips>1</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13</vt:i4>
      </vt:variant>
    </vt:vector>
  </HeadingPairs>
  <TitlesOfParts>
    <vt:vector size="20" baseType="lpstr">
      <vt:lpstr>Arial</vt:lpstr>
      <vt:lpstr>Calibri</vt:lpstr>
      <vt:lpstr>Century Gothic</vt:lpstr>
      <vt:lpstr>Symbol</vt:lpstr>
      <vt:lpstr>Times New Roman</vt:lpstr>
      <vt:lpstr>Wingdings</vt:lpstr>
      <vt:lpstr>Condensspoor</vt:lpstr>
      <vt:lpstr>Module 12: verpleegtechnisch handelen 2</vt:lpstr>
      <vt:lpstr> Lesweek 5</vt:lpstr>
      <vt:lpstr>Toedieningswijzen</vt:lpstr>
      <vt:lpstr>Toedieningssystemen</vt:lpstr>
      <vt:lpstr>Aandachtspunten controle voor toediening</vt:lpstr>
      <vt:lpstr>Toedieningswijze pomp of spuit</vt:lpstr>
      <vt:lpstr>Voorbeeld pomp</vt:lpstr>
      <vt:lpstr>Aandachtspunten bij toediening van sondevoeding</vt:lpstr>
      <vt:lpstr>Aandachtspunten bij toediening van sondevoeding</vt:lpstr>
      <vt:lpstr>Ligging sonde</vt:lpstr>
      <vt:lpstr>Retentiebepaling </vt:lpstr>
      <vt:lpstr>Druppelsnelheid</vt:lpstr>
      <vt:lpstr>Complicaties sondevoeding </vt:lpstr>
    </vt:vector>
  </TitlesOfParts>
  <Company>Summa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12: verpleegtechnisch handelen 2</dc:title>
  <dc:creator>Maessen, Joyce</dc:creator>
  <cp:lastModifiedBy>Maessen, Joyce</cp:lastModifiedBy>
  <cp:revision>12</cp:revision>
  <dcterms:created xsi:type="dcterms:W3CDTF">2017-04-06T12:45:22Z</dcterms:created>
  <dcterms:modified xsi:type="dcterms:W3CDTF">2017-12-15T13:29:46Z</dcterms:modified>
</cp:coreProperties>
</file>